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7" r:id="rId2"/>
    <p:sldId id="258" r:id="rId3"/>
    <p:sldId id="261" r:id="rId4"/>
    <p:sldId id="262" r:id="rId5"/>
    <p:sldId id="277" r:id="rId6"/>
    <p:sldId id="276" r:id="rId7"/>
    <p:sldId id="275" r:id="rId8"/>
    <p:sldId id="274" r:id="rId9"/>
    <p:sldId id="273" r:id="rId10"/>
    <p:sldId id="272" r:id="rId11"/>
    <p:sldId id="271" r:id="rId12"/>
    <p:sldId id="270" r:id="rId13"/>
    <p:sldId id="269" r:id="rId14"/>
    <p:sldId id="268" r:id="rId15"/>
    <p:sldId id="267" r:id="rId16"/>
    <p:sldId id="266" r:id="rId17"/>
    <p:sldId id="265" r:id="rId18"/>
    <p:sldId id="264" r:id="rId19"/>
    <p:sldId id="263" r:id="rId20"/>
    <p:sldId id="259" r:id="rId21"/>
    <p:sldId id="260" r:id="rId22"/>
    <p:sldId id="278" r:id="rId23"/>
    <p:sldId id="279" r:id="rId24"/>
    <p:sldId id="280" r:id="rId25"/>
    <p:sldId id="281" r:id="rId26"/>
    <p:sldId id="282" r:id="rId27"/>
    <p:sldId id="284" r:id="rId28"/>
    <p:sldId id="283" r:id="rId29"/>
    <p:sldId id="285" r:id="rId30"/>
    <p:sldId id="286" r:id="rId31"/>
    <p:sldId id="299" r:id="rId32"/>
    <p:sldId id="298" r:id="rId33"/>
    <p:sldId id="297" r:id="rId34"/>
    <p:sldId id="296" r:id="rId35"/>
    <p:sldId id="295" r:id="rId36"/>
    <p:sldId id="294" r:id="rId37"/>
    <p:sldId id="293" r:id="rId38"/>
    <p:sldId id="292" r:id="rId39"/>
    <p:sldId id="291" r:id="rId40"/>
    <p:sldId id="290" r:id="rId41"/>
    <p:sldId id="289" r:id="rId42"/>
    <p:sldId id="288" r:id="rId43"/>
    <p:sldId id="287"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F5BA83-C43D-4427-B714-913C1CE592A7}" type="datetimeFigureOut">
              <a:rPr lang="en-US" smtClean="0"/>
              <a:t>9/17/2013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BBF47A-BC02-43B7-A643-9B7CE0E71656}" type="slidenum">
              <a:rPr lang="en-US" smtClean="0"/>
              <a:t>‹#›</a:t>
            </a:fld>
            <a:endParaRPr lang="en-US" dirty="0"/>
          </a:p>
        </p:txBody>
      </p:sp>
    </p:spTree>
    <p:extLst>
      <p:ext uri="{BB962C8B-B14F-4D97-AF65-F5344CB8AC3E}">
        <p14:creationId xmlns:p14="http://schemas.microsoft.com/office/powerpoint/2010/main" val="1131975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883B53-85C1-458A-80AB-C95F3EF8F413}" type="datetimeFigureOut">
              <a:rPr lang="en-US" smtClean="0"/>
              <a:t>9/17/2013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1554109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883B53-85C1-458A-80AB-C95F3EF8F413}" type="datetimeFigureOut">
              <a:rPr lang="en-US" smtClean="0"/>
              <a:t>9/17/2013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632071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883B53-85C1-458A-80AB-C95F3EF8F413}" type="datetimeFigureOut">
              <a:rPr lang="en-US" smtClean="0"/>
              <a:t>9/17/2013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112855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883B53-85C1-458A-80AB-C95F3EF8F413}" type="datetimeFigureOut">
              <a:rPr lang="en-US" smtClean="0"/>
              <a:t>9/17/2013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4142948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883B53-85C1-458A-80AB-C95F3EF8F413}" type="datetimeFigureOut">
              <a:rPr lang="en-US" smtClean="0"/>
              <a:t>9/17/2013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1558659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883B53-85C1-458A-80AB-C95F3EF8F413}" type="datetimeFigureOut">
              <a:rPr lang="en-US" smtClean="0"/>
              <a:t>9/17/2013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117470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883B53-85C1-458A-80AB-C95F3EF8F413}" type="datetimeFigureOut">
              <a:rPr lang="en-US" smtClean="0"/>
              <a:t>9/17/2013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2273725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883B53-85C1-458A-80AB-C95F3EF8F413}" type="datetimeFigureOut">
              <a:rPr lang="en-US" smtClean="0"/>
              <a:t>9/17/2013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563041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883B53-85C1-458A-80AB-C95F3EF8F413}" type="datetimeFigureOut">
              <a:rPr lang="en-US" smtClean="0"/>
              <a:t>9/17/2013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571108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883B53-85C1-458A-80AB-C95F3EF8F413}" type="datetimeFigureOut">
              <a:rPr lang="en-US" smtClean="0"/>
              <a:t>9/17/2013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28637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883B53-85C1-458A-80AB-C95F3EF8F413}" type="datetimeFigureOut">
              <a:rPr lang="en-US" smtClean="0"/>
              <a:t>9/17/2013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2025574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883B53-85C1-458A-80AB-C95F3EF8F413}" type="datetimeFigureOut">
              <a:rPr lang="en-US" smtClean="0"/>
              <a:t>9/17/2013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962989-69EA-4284-AFB7-63C8A7107282}" type="slidenum">
              <a:rPr lang="en-US" smtClean="0"/>
              <a:t>‹#›</a:t>
            </a:fld>
            <a:endParaRPr lang="en-US" dirty="0"/>
          </a:p>
        </p:txBody>
      </p:sp>
    </p:spTree>
    <p:extLst>
      <p:ext uri="{BB962C8B-B14F-4D97-AF65-F5344CB8AC3E}">
        <p14:creationId xmlns:p14="http://schemas.microsoft.com/office/powerpoint/2010/main" val="2109033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10" name="TextBox 9"/>
          <p:cNvSpPr txBox="1"/>
          <p:nvPr/>
        </p:nvSpPr>
        <p:spPr>
          <a:xfrm>
            <a:off x="838200" y="2895600"/>
            <a:ext cx="7543800" cy="1200329"/>
          </a:xfrm>
          <a:prstGeom prst="rect">
            <a:avLst/>
          </a:prstGeom>
          <a:noFill/>
        </p:spPr>
        <p:txBody>
          <a:bodyPr wrap="square" rtlCol="0">
            <a:spAutoFit/>
          </a:bodyPr>
          <a:lstStyle/>
          <a:p>
            <a:pPr algn="ctr"/>
            <a:r>
              <a:rPr lang="en-US" sz="3600" b="1" dirty="0" smtClean="0">
                <a:solidFill>
                  <a:schemeClr val="accent1"/>
                </a:solidFill>
              </a:rPr>
              <a:t>STOP. THINK. CONNECT. </a:t>
            </a:r>
          </a:p>
          <a:p>
            <a:pPr algn="ctr"/>
            <a:r>
              <a:rPr lang="en-US" sz="3600" b="1" dirty="0" smtClean="0">
                <a:solidFill>
                  <a:schemeClr val="accent1"/>
                </a:solidFill>
              </a:rPr>
              <a:t>Online Safety Quiz </a:t>
            </a:r>
            <a:endParaRPr lang="en-US" sz="3600" b="1" dirty="0">
              <a:solidFill>
                <a:schemeClr val="accent1"/>
              </a:solidFill>
            </a:endParaRPr>
          </a:p>
        </p:txBody>
      </p:sp>
    </p:spTree>
    <p:extLst>
      <p:ext uri="{BB962C8B-B14F-4D97-AF65-F5344CB8AC3E}">
        <p14:creationId xmlns:p14="http://schemas.microsoft.com/office/powerpoint/2010/main" val="4044952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4384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4</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533400" y="2550616"/>
            <a:ext cx="8077200" cy="4154984"/>
          </a:xfrm>
          <a:prstGeom prst="rect">
            <a:avLst/>
          </a:prstGeom>
        </p:spPr>
        <p:txBody>
          <a:bodyPr wrap="square">
            <a:spAutoFit/>
          </a:bodyPr>
          <a:lstStyle/>
          <a:p>
            <a:r>
              <a:rPr lang="en-US" sz="2400" dirty="0"/>
              <a:t>FALSE.   Trusted sites can be </a:t>
            </a:r>
            <a:r>
              <a:rPr lang="en-US" sz="2400" u="sng" dirty="0"/>
              <a:t>safer. </a:t>
            </a:r>
            <a:r>
              <a:rPr lang="en-US" sz="2400" dirty="0"/>
              <a:t>However, what you do on those sites – such as clicking on posts with links or using apps – can put you at risk. The best security step you can take is to Keep a Clean Machine. Keeping a Clean Machine means having the latest operating system, software, web browser, anti-virus protection and apps on your computer and mobile devices. Remember, when in doubt, throw it out! Links in email, tweets, posts, and online advertising are often the way cybercriminals compromise your computer. If it looks suspicious, even if you know the source, it’s best to delete or if appropriate, mark as junk email.</a:t>
            </a:r>
          </a:p>
        </p:txBody>
      </p:sp>
    </p:spTree>
    <p:extLst>
      <p:ext uri="{BB962C8B-B14F-4D97-AF65-F5344CB8AC3E}">
        <p14:creationId xmlns:p14="http://schemas.microsoft.com/office/powerpoint/2010/main" val="2523166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457199" y="838200"/>
            <a:ext cx="25908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33400" y="914400"/>
            <a:ext cx="2438400" cy="646331"/>
          </a:xfrm>
          <a:prstGeom prst="rect">
            <a:avLst/>
          </a:prstGeom>
          <a:noFill/>
          <a:ln>
            <a:noFill/>
          </a:ln>
        </p:spPr>
        <p:txBody>
          <a:bodyPr wrap="square" rtlCol="0">
            <a:spAutoFit/>
          </a:bodyPr>
          <a:lstStyle/>
          <a:p>
            <a:r>
              <a:rPr lang="en-US" sz="36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5</a:t>
            </a:r>
            <a:r>
              <a:rPr lang="en-US" sz="36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36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85800" y="2990671"/>
            <a:ext cx="7010400" cy="1200329"/>
          </a:xfrm>
          <a:prstGeom prst="rect">
            <a:avLst/>
          </a:prstGeom>
        </p:spPr>
        <p:txBody>
          <a:bodyPr wrap="square">
            <a:spAutoFit/>
          </a:bodyPr>
          <a:lstStyle/>
          <a:p>
            <a:pPr lvl="0"/>
            <a:r>
              <a:rPr lang="en-US" sz="2400" dirty="0"/>
              <a:t>When online, you should be careful whenever approached by a new person or asked to provide   information about yourself.   (True or False)</a:t>
            </a:r>
          </a:p>
        </p:txBody>
      </p:sp>
    </p:spTree>
    <p:extLst>
      <p:ext uri="{BB962C8B-B14F-4D97-AF65-F5344CB8AC3E}">
        <p14:creationId xmlns:p14="http://schemas.microsoft.com/office/powerpoint/2010/main" val="2484910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4384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5</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2884944"/>
            <a:ext cx="7391400" cy="2677656"/>
          </a:xfrm>
          <a:prstGeom prst="rect">
            <a:avLst/>
          </a:prstGeom>
        </p:spPr>
        <p:txBody>
          <a:bodyPr wrap="square">
            <a:spAutoFit/>
          </a:bodyPr>
          <a:lstStyle/>
          <a:p>
            <a:r>
              <a:rPr lang="en-US" sz="2400" i="1" dirty="0"/>
              <a:t>TRUE.  </a:t>
            </a:r>
            <a:r>
              <a:rPr lang="en-US" sz="2400" dirty="0"/>
              <a:t>You always need to be on the lookout for online intruders! Be careful because they may be trying to get information from or about you. Remember to Be Web Wise and think before you act. Be wary of communications that implore you to act immediately, offer something that sounds too good to be true, or ask for personal information.</a:t>
            </a:r>
          </a:p>
        </p:txBody>
      </p:sp>
    </p:spTree>
    <p:extLst>
      <p:ext uri="{BB962C8B-B14F-4D97-AF65-F5344CB8AC3E}">
        <p14:creationId xmlns:p14="http://schemas.microsoft.com/office/powerpoint/2010/main" val="41819043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7" name="Rounded Rectangle 6"/>
          <p:cNvSpPr/>
          <p:nvPr/>
        </p:nvSpPr>
        <p:spPr>
          <a:xfrm>
            <a:off x="533400" y="893618"/>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6</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85800" y="2590800"/>
            <a:ext cx="7696200" cy="3785652"/>
          </a:xfrm>
          <a:prstGeom prst="rect">
            <a:avLst/>
          </a:prstGeom>
        </p:spPr>
        <p:txBody>
          <a:bodyPr wrap="square">
            <a:spAutoFit/>
          </a:bodyPr>
          <a:lstStyle/>
          <a:p>
            <a:pPr lvl="0"/>
            <a:r>
              <a:rPr lang="en-US" sz="2400" dirty="0"/>
              <a:t>You receive an email from a person that identifies themselves as your friend John.  They want to meet you in the park after school. Do you</a:t>
            </a:r>
            <a:r>
              <a:rPr lang="en-US" sz="2400" b="1" dirty="0" smtClean="0"/>
              <a:t>:</a:t>
            </a:r>
          </a:p>
          <a:p>
            <a:pPr lvl="0"/>
            <a:endParaRPr lang="en-US" sz="2400" dirty="0"/>
          </a:p>
          <a:p>
            <a:r>
              <a:rPr lang="en-US" sz="2400" i="1" dirty="0" smtClean="0"/>
              <a:t>A. Tell </a:t>
            </a:r>
            <a:r>
              <a:rPr lang="en-US" sz="2400" i="1" dirty="0"/>
              <a:t>your parents about the email and ignore the </a:t>
            </a:r>
            <a:r>
              <a:rPr lang="en-US" sz="2400" i="1" dirty="0" smtClean="0"/>
              <a:t>request.</a:t>
            </a:r>
          </a:p>
          <a:p>
            <a:endParaRPr lang="en-US" sz="2400" i="1" dirty="0" smtClean="0"/>
          </a:p>
          <a:p>
            <a:r>
              <a:rPr lang="en-US" sz="2400" i="1" dirty="0" smtClean="0"/>
              <a:t>B. Ask </a:t>
            </a:r>
            <a:r>
              <a:rPr lang="en-US" sz="2400" i="1" dirty="0"/>
              <a:t>the person a question only John would know to make sure it is John</a:t>
            </a:r>
            <a:r>
              <a:rPr lang="en-US" sz="2400" i="1" dirty="0" smtClean="0"/>
              <a:t>.</a:t>
            </a:r>
          </a:p>
          <a:p>
            <a:r>
              <a:rPr lang="en-US" sz="2400" dirty="0"/>
              <a:t/>
            </a:r>
            <a:br>
              <a:rPr lang="en-US" sz="2400" dirty="0"/>
            </a:br>
            <a:r>
              <a:rPr lang="en-US" sz="2400" dirty="0" smtClean="0"/>
              <a:t>C. </a:t>
            </a:r>
            <a:r>
              <a:rPr lang="en-US" sz="2400" i="1" dirty="0" smtClean="0"/>
              <a:t>Go </a:t>
            </a:r>
            <a:r>
              <a:rPr lang="en-US" sz="2400" i="1" dirty="0"/>
              <a:t>to the park and meet your friend John. </a:t>
            </a:r>
            <a:endParaRPr lang="en-US" sz="2400" dirty="0"/>
          </a:p>
        </p:txBody>
      </p:sp>
    </p:spTree>
    <p:extLst>
      <p:ext uri="{BB962C8B-B14F-4D97-AF65-F5344CB8AC3E}">
        <p14:creationId xmlns:p14="http://schemas.microsoft.com/office/powerpoint/2010/main" val="7297301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4384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6</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457200" y="3101876"/>
            <a:ext cx="7924800" cy="2677656"/>
          </a:xfrm>
          <a:prstGeom prst="rect">
            <a:avLst/>
          </a:prstGeom>
        </p:spPr>
        <p:txBody>
          <a:bodyPr wrap="square">
            <a:spAutoFit/>
          </a:bodyPr>
          <a:lstStyle/>
          <a:p>
            <a:r>
              <a:rPr lang="en-US" sz="2400" dirty="0"/>
              <a:t>A . Tell your parents about the email and ignore the request.  </a:t>
            </a:r>
            <a:endParaRPr lang="en-US" sz="2400" dirty="0" smtClean="0"/>
          </a:p>
          <a:p>
            <a:endParaRPr lang="en-US" sz="2400" dirty="0"/>
          </a:p>
          <a:p>
            <a:r>
              <a:rPr lang="en-US" sz="2400" dirty="0" smtClean="0"/>
              <a:t>Some </a:t>
            </a:r>
            <a:r>
              <a:rPr lang="en-US" sz="2400" dirty="0"/>
              <a:t>people will pretend to be other people and may be impersonating someone you know. It’s better to be safe than sorry! Unfamiliar email addresses and posts on social network sites should raise a red flag. Let your parents know and let them help you make the right decision about contacting John.</a:t>
            </a:r>
          </a:p>
        </p:txBody>
      </p:sp>
    </p:spTree>
    <p:extLst>
      <p:ext uri="{BB962C8B-B14F-4D97-AF65-F5344CB8AC3E}">
        <p14:creationId xmlns:p14="http://schemas.microsoft.com/office/powerpoint/2010/main" val="3777167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7</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1066800" y="2514600"/>
            <a:ext cx="5791200" cy="1200329"/>
          </a:xfrm>
          <a:prstGeom prst="rect">
            <a:avLst/>
          </a:prstGeom>
        </p:spPr>
        <p:txBody>
          <a:bodyPr wrap="square">
            <a:spAutoFit/>
          </a:bodyPr>
          <a:lstStyle/>
          <a:p>
            <a:r>
              <a:rPr lang="en-US" sz="2400" b="1" dirty="0"/>
              <a:t> </a:t>
            </a:r>
            <a:endParaRPr lang="en-US" sz="2400" dirty="0"/>
          </a:p>
          <a:p>
            <a:pPr lvl="0"/>
            <a:r>
              <a:rPr lang="en-US" sz="2400" dirty="0"/>
              <a:t>You should always know who you’re talking to online.  (True or False)</a:t>
            </a:r>
          </a:p>
        </p:txBody>
      </p:sp>
    </p:spTree>
    <p:extLst>
      <p:ext uri="{BB962C8B-B14F-4D97-AF65-F5344CB8AC3E}">
        <p14:creationId xmlns:p14="http://schemas.microsoft.com/office/powerpoint/2010/main" val="2009284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4384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7</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85800" y="2971800"/>
            <a:ext cx="7772400" cy="2585323"/>
          </a:xfrm>
          <a:prstGeom prst="rect">
            <a:avLst/>
          </a:prstGeom>
        </p:spPr>
        <p:txBody>
          <a:bodyPr wrap="square">
            <a:spAutoFit/>
          </a:bodyPr>
          <a:lstStyle/>
          <a:p>
            <a:r>
              <a:rPr lang="en-US" sz="2400" b="1" dirty="0"/>
              <a:t>TRUE. The Internet can be a place to meet people and join new communities. But just because you meet someone online, it doesn’t mean you really know their identity. Use caution when interacting with new people. There is nothing wrong with being suspicious and extremely guarded about sharing any personal information.</a:t>
            </a:r>
            <a:endParaRPr lang="en-US" sz="2400" dirty="0"/>
          </a:p>
          <a:p>
            <a:r>
              <a:rPr lang="en-US" dirty="0"/>
              <a:t> </a:t>
            </a:r>
          </a:p>
        </p:txBody>
      </p:sp>
    </p:spTree>
    <p:extLst>
      <p:ext uri="{BB962C8B-B14F-4D97-AF65-F5344CB8AC3E}">
        <p14:creationId xmlns:p14="http://schemas.microsoft.com/office/powerpoint/2010/main" val="2871597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8</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533400" y="2744212"/>
            <a:ext cx="7010400" cy="3046988"/>
          </a:xfrm>
          <a:prstGeom prst="rect">
            <a:avLst/>
          </a:prstGeom>
        </p:spPr>
        <p:txBody>
          <a:bodyPr wrap="square">
            <a:spAutoFit/>
          </a:bodyPr>
          <a:lstStyle/>
          <a:p>
            <a:pPr lvl="0"/>
            <a:r>
              <a:rPr lang="en-US" sz="2400" dirty="0"/>
              <a:t>You receive a chain email that tells you to pass it on to 10 of your closest friends. Do you:</a:t>
            </a:r>
          </a:p>
          <a:p>
            <a:r>
              <a:rPr lang="en-US" sz="2400" dirty="0"/>
              <a:t> </a:t>
            </a:r>
            <a:endParaRPr lang="en-US" sz="2400" dirty="0" smtClean="0"/>
          </a:p>
          <a:p>
            <a:r>
              <a:rPr lang="en-US" sz="2400" dirty="0" smtClean="0"/>
              <a:t>A. Send </a:t>
            </a:r>
            <a:r>
              <a:rPr lang="en-US" sz="2400" dirty="0"/>
              <a:t>the email to your friends – it’s so cool and you want them to see it </a:t>
            </a:r>
            <a:r>
              <a:rPr lang="en-US" sz="2400" dirty="0" smtClean="0"/>
              <a:t>too!</a:t>
            </a:r>
          </a:p>
          <a:p>
            <a:endParaRPr lang="en-US" sz="2400" dirty="0" smtClean="0"/>
          </a:p>
          <a:p>
            <a:r>
              <a:rPr lang="en-US" sz="2400" dirty="0" smtClean="0"/>
              <a:t>B. Delete the email.  You're never sure what viruses these types of chain emails can have. </a:t>
            </a:r>
            <a:endParaRPr lang="en-US" sz="2400" dirty="0"/>
          </a:p>
        </p:txBody>
      </p:sp>
    </p:spTree>
    <p:extLst>
      <p:ext uri="{BB962C8B-B14F-4D97-AF65-F5344CB8AC3E}">
        <p14:creationId xmlns:p14="http://schemas.microsoft.com/office/powerpoint/2010/main" val="1165285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4384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8</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762000" y="2668012"/>
            <a:ext cx="7467600" cy="3046988"/>
          </a:xfrm>
          <a:prstGeom prst="rect">
            <a:avLst/>
          </a:prstGeom>
        </p:spPr>
        <p:txBody>
          <a:bodyPr wrap="square">
            <a:spAutoFit/>
          </a:bodyPr>
          <a:lstStyle/>
          <a:p>
            <a:r>
              <a:rPr lang="en-US" sz="2400" dirty="0" smtClean="0"/>
              <a:t>B</a:t>
            </a:r>
            <a:r>
              <a:rPr lang="en-US" sz="2400" dirty="0"/>
              <a:t>. </a:t>
            </a:r>
            <a:r>
              <a:rPr lang="en-US" sz="2400" dirty="0" smtClean="0"/>
              <a:t>Delete the email. You’re never sure what viruses these types of chain emails can have. </a:t>
            </a:r>
          </a:p>
          <a:p>
            <a:endParaRPr lang="en-US" sz="2400" dirty="0"/>
          </a:p>
          <a:p>
            <a:r>
              <a:rPr lang="en-US" sz="2400" dirty="0" smtClean="0"/>
              <a:t>When </a:t>
            </a:r>
            <a:r>
              <a:rPr lang="en-US" sz="2400" dirty="0"/>
              <a:t>in doubt, throw it out! Links in email, tweets, posts, and online advertising are often the way cybercriminals compromise your computer. If it looks suspicious, even if you know the source, it’s best to delete or if appropriate, mark as junk email.</a:t>
            </a:r>
          </a:p>
        </p:txBody>
      </p:sp>
    </p:spTree>
    <p:extLst>
      <p:ext uri="{BB962C8B-B14F-4D97-AF65-F5344CB8AC3E}">
        <p14:creationId xmlns:p14="http://schemas.microsoft.com/office/powerpoint/2010/main" val="6810975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9</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1143000" y="2967335"/>
            <a:ext cx="6096000" cy="1200329"/>
          </a:xfrm>
          <a:prstGeom prst="rect">
            <a:avLst/>
          </a:prstGeom>
        </p:spPr>
        <p:txBody>
          <a:bodyPr wrap="square">
            <a:spAutoFit/>
          </a:bodyPr>
          <a:lstStyle/>
          <a:p>
            <a:r>
              <a:rPr lang="en-US" sz="2400" i="1" dirty="0"/>
              <a:t> </a:t>
            </a:r>
            <a:endParaRPr lang="en-US" sz="2400" dirty="0"/>
          </a:p>
          <a:p>
            <a:pPr lvl="0"/>
            <a:r>
              <a:rPr lang="en-US" sz="2400" dirty="0"/>
              <a:t>Malware is a type of software designed to cause viruses.  (True or False)</a:t>
            </a:r>
          </a:p>
        </p:txBody>
      </p:sp>
    </p:spTree>
    <p:extLst>
      <p:ext uri="{BB962C8B-B14F-4D97-AF65-F5344CB8AC3E}">
        <p14:creationId xmlns:p14="http://schemas.microsoft.com/office/powerpoint/2010/main" val="2382564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ectangle 5"/>
          <p:cNvSpPr/>
          <p:nvPr/>
        </p:nvSpPr>
        <p:spPr>
          <a:xfrm>
            <a:off x="1905000" y="3581400"/>
            <a:ext cx="5042858" cy="523220"/>
          </a:xfrm>
          <a:prstGeom prst="rect">
            <a:avLst/>
          </a:prstGeom>
        </p:spPr>
        <p:txBody>
          <a:bodyPr wrap="square">
            <a:spAutoFit/>
          </a:bodyPr>
          <a:lstStyle/>
          <a:p>
            <a:pPr algn="ctr"/>
            <a:r>
              <a:rPr lang="en-US" sz="2800" b="1" dirty="0">
                <a:solidFill>
                  <a:schemeClr val="accent1"/>
                </a:solidFill>
              </a:rPr>
              <a:t>Round 1: Safety and Security</a:t>
            </a:r>
            <a:endParaRPr lang="en-US" sz="2800" dirty="0">
              <a:solidFill>
                <a:schemeClr val="accent1"/>
              </a:solidFill>
            </a:endParaRPr>
          </a:p>
        </p:txBody>
      </p:sp>
    </p:spTree>
    <p:extLst>
      <p:ext uri="{BB962C8B-B14F-4D97-AF65-F5344CB8AC3E}">
        <p14:creationId xmlns:p14="http://schemas.microsoft.com/office/powerpoint/2010/main" val="36005697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13855" y="0"/>
            <a:ext cx="9144000" cy="6858000"/>
          </a:xfrm>
          <a:prstGeom prst="rect">
            <a:avLst/>
          </a:prstGeom>
        </p:spPr>
      </p:pic>
      <p:sp>
        <p:nvSpPr>
          <p:cNvPr id="6" name="Rounded Rectangle 5"/>
          <p:cNvSpPr/>
          <p:nvPr/>
        </p:nvSpPr>
        <p:spPr>
          <a:xfrm>
            <a:off x="838200" y="914400"/>
            <a:ext cx="24384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9</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85800" y="2590800"/>
            <a:ext cx="7696200" cy="3785652"/>
          </a:xfrm>
          <a:prstGeom prst="rect">
            <a:avLst/>
          </a:prstGeom>
        </p:spPr>
        <p:txBody>
          <a:bodyPr wrap="square">
            <a:spAutoFit/>
          </a:bodyPr>
          <a:lstStyle/>
          <a:p>
            <a:r>
              <a:rPr lang="en-US" sz="2400" dirty="0"/>
              <a:t>TRUE. Malware, short for malicious software, is designed to cause damage or disruption to a computer system or to use a computer to send spam, distribute malware or launch an attack on other computers. </a:t>
            </a:r>
            <a:endParaRPr lang="en-US" sz="2400" dirty="0" smtClean="0"/>
          </a:p>
          <a:p>
            <a:endParaRPr lang="en-US" sz="2400" dirty="0" smtClean="0"/>
          </a:p>
          <a:p>
            <a:r>
              <a:rPr lang="en-US" sz="2400" dirty="0" smtClean="0"/>
              <a:t>You </a:t>
            </a:r>
            <a:r>
              <a:rPr lang="en-US" sz="2400" dirty="0"/>
              <a:t>can avoid malware by Keeping a Clean Machine and having the latest operating system, software, web browser, anti-virus protection and apps on your computer and mobile devices. Remember, all devices that connect to the Internet need protection.</a:t>
            </a:r>
          </a:p>
        </p:txBody>
      </p:sp>
    </p:spTree>
    <p:extLst>
      <p:ext uri="{BB962C8B-B14F-4D97-AF65-F5344CB8AC3E}">
        <p14:creationId xmlns:p14="http://schemas.microsoft.com/office/powerpoint/2010/main" val="17324611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29718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10</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762000" y="3105835"/>
            <a:ext cx="6477000" cy="830997"/>
          </a:xfrm>
          <a:prstGeom prst="rect">
            <a:avLst/>
          </a:prstGeom>
        </p:spPr>
        <p:txBody>
          <a:bodyPr wrap="square">
            <a:spAutoFit/>
          </a:bodyPr>
          <a:lstStyle/>
          <a:p>
            <a:pPr lvl="0"/>
            <a:r>
              <a:rPr lang="en-US" sz="2400" dirty="0"/>
              <a:t>When it comes to online shopping, you </a:t>
            </a:r>
            <a:r>
              <a:rPr lang="en-US" sz="2400" dirty="0" smtClean="0"/>
              <a:t>can safely </a:t>
            </a:r>
            <a:r>
              <a:rPr lang="en-US" sz="2400" dirty="0"/>
              <a:t>shop from any site. (True or False)</a:t>
            </a:r>
          </a:p>
        </p:txBody>
      </p:sp>
    </p:spTree>
    <p:extLst>
      <p:ext uri="{BB962C8B-B14F-4D97-AF65-F5344CB8AC3E}">
        <p14:creationId xmlns:p14="http://schemas.microsoft.com/office/powerpoint/2010/main" val="30046803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10</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471055" y="2819400"/>
            <a:ext cx="8305800" cy="3046988"/>
          </a:xfrm>
          <a:prstGeom prst="rect">
            <a:avLst/>
          </a:prstGeom>
        </p:spPr>
        <p:txBody>
          <a:bodyPr wrap="square">
            <a:spAutoFit/>
          </a:bodyPr>
          <a:lstStyle/>
          <a:p>
            <a:r>
              <a:rPr lang="en-US" sz="2400" dirty="0"/>
              <a:t>FALSE.</a:t>
            </a:r>
            <a:r>
              <a:rPr lang="en-US" sz="2400" i="1" dirty="0"/>
              <a:t>  </a:t>
            </a:r>
            <a:r>
              <a:rPr lang="en-US" sz="2400" dirty="0"/>
              <a:t>When shopping online, you should always shop from trusted and well-known websites and always with a parent or other adult present. </a:t>
            </a:r>
            <a:endParaRPr lang="en-US" sz="2400" dirty="0" smtClean="0"/>
          </a:p>
          <a:p>
            <a:endParaRPr lang="en-US" sz="2400" dirty="0" smtClean="0"/>
          </a:p>
          <a:p>
            <a:r>
              <a:rPr lang="en-US" sz="2400" dirty="0" smtClean="0"/>
              <a:t>When </a:t>
            </a:r>
            <a:r>
              <a:rPr lang="en-US" sz="2400" dirty="0"/>
              <a:t>banking and shopping, check to be sure the sites is security enabled. Look for web addresses with “https://,” which means the site takes extra measures to help secure your information. “Http://” is not secure.</a:t>
            </a:r>
          </a:p>
        </p:txBody>
      </p:sp>
    </p:spTree>
    <p:extLst>
      <p:ext uri="{BB962C8B-B14F-4D97-AF65-F5344CB8AC3E}">
        <p14:creationId xmlns:p14="http://schemas.microsoft.com/office/powerpoint/2010/main" val="30780485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29718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11</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1066800" y="3105835"/>
            <a:ext cx="5791200" cy="830997"/>
          </a:xfrm>
          <a:prstGeom prst="rect">
            <a:avLst/>
          </a:prstGeom>
        </p:spPr>
        <p:txBody>
          <a:bodyPr wrap="square">
            <a:spAutoFit/>
          </a:bodyPr>
          <a:lstStyle/>
          <a:p>
            <a:pPr lvl="0"/>
            <a:r>
              <a:rPr lang="en-US" sz="2400" dirty="0"/>
              <a:t>You should be aware of pop-ups and downloads.  (True or False)</a:t>
            </a:r>
          </a:p>
        </p:txBody>
      </p:sp>
    </p:spTree>
    <p:extLst>
      <p:ext uri="{BB962C8B-B14F-4D97-AF65-F5344CB8AC3E}">
        <p14:creationId xmlns:p14="http://schemas.microsoft.com/office/powerpoint/2010/main" val="10216228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11</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1028700" y="2884944"/>
            <a:ext cx="7086600" cy="3046988"/>
          </a:xfrm>
          <a:prstGeom prst="rect">
            <a:avLst/>
          </a:prstGeom>
        </p:spPr>
        <p:txBody>
          <a:bodyPr wrap="square">
            <a:spAutoFit/>
          </a:bodyPr>
          <a:lstStyle/>
          <a:p>
            <a:r>
              <a:rPr lang="en-US" sz="2400" dirty="0"/>
              <a:t>TRUE.  Pop-ups and downloads can contain viruses that could infect your computer. </a:t>
            </a:r>
            <a:endParaRPr lang="en-US" sz="2400" dirty="0" smtClean="0"/>
          </a:p>
          <a:p>
            <a:endParaRPr lang="en-US" sz="2400" dirty="0" smtClean="0"/>
          </a:p>
          <a:p>
            <a:r>
              <a:rPr lang="en-US" sz="2400" dirty="0" smtClean="0"/>
              <a:t>You </a:t>
            </a:r>
            <a:r>
              <a:rPr lang="en-US" sz="2400" dirty="0"/>
              <a:t>can avoid viruses by Keeping a Clean Machine</a:t>
            </a:r>
            <a:r>
              <a:rPr lang="en-US" sz="2400" i="1" dirty="0"/>
              <a:t> </a:t>
            </a:r>
            <a:r>
              <a:rPr lang="en-US" sz="2400" dirty="0"/>
              <a:t>and having the latest operating system, software, web browser, anti-virus protection and apps on your computer and mobile devices.</a:t>
            </a:r>
          </a:p>
          <a:p>
            <a:r>
              <a:rPr lang="en-US" sz="2400" i="1" dirty="0"/>
              <a:t> </a:t>
            </a:r>
            <a:endParaRPr lang="en-US" sz="2400" dirty="0"/>
          </a:p>
        </p:txBody>
      </p:sp>
    </p:spTree>
    <p:extLst>
      <p:ext uri="{BB962C8B-B14F-4D97-AF65-F5344CB8AC3E}">
        <p14:creationId xmlns:p14="http://schemas.microsoft.com/office/powerpoint/2010/main" val="37580145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29718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12</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1066800" y="2820412"/>
            <a:ext cx="7620000" cy="3046988"/>
          </a:xfrm>
          <a:prstGeom prst="rect">
            <a:avLst/>
          </a:prstGeom>
        </p:spPr>
        <p:txBody>
          <a:bodyPr wrap="square">
            <a:spAutoFit/>
          </a:bodyPr>
          <a:lstStyle/>
          <a:p>
            <a:pPr lvl="0"/>
            <a:r>
              <a:rPr lang="en-US" sz="2400" dirty="0"/>
              <a:t>You and a friend are on the computer, looking to download music and movies. You </a:t>
            </a:r>
            <a:r>
              <a:rPr lang="en-US" sz="2400" dirty="0" smtClean="0"/>
              <a:t>should:</a:t>
            </a:r>
          </a:p>
          <a:p>
            <a:pPr lvl="0"/>
            <a:endParaRPr lang="en-US" sz="2400" dirty="0"/>
          </a:p>
          <a:p>
            <a:pPr lvl="0"/>
            <a:r>
              <a:rPr lang="en-US" sz="2400" dirty="0" smtClean="0"/>
              <a:t>A. Go </a:t>
            </a:r>
            <a:r>
              <a:rPr lang="en-US" sz="2400" dirty="0"/>
              <a:t>to a site that your friend uses and download a few files onto the </a:t>
            </a:r>
            <a:r>
              <a:rPr lang="en-US" sz="2400" dirty="0" smtClean="0"/>
              <a:t>computer.</a:t>
            </a:r>
          </a:p>
          <a:p>
            <a:pPr lvl="0"/>
            <a:endParaRPr lang="en-US" sz="2400" dirty="0" smtClean="0"/>
          </a:p>
          <a:p>
            <a:pPr lvl="0"/>
            <a:r>
              <a:rPr lang="en-US" sz="2400" dirty="0" smtClean="0"/>
              <a:t>B. Only </a:t>
            </a:r>
            <a:r>
              <a:rPr lang="en-US" sz="2400" dirty="0"/>
              <a:t>with your parent’s permission, go to trusted websites or app stores to download music and movies.  </a:t>
            </a:r>
          </a:p>
        </p:txBody>
      </p:sp>
    </p:spTree>
    <p:extLst>
      <p:ext uri="{BB962C8B-B14F-4D97-AF65-F5344CB8AC3E}">
        <p14:creationId xmlns:p14="http://schemas.microsoft.com/office/powerpoint/2010/main" val="15874138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8194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12</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2819400"/>
            <a:ext cx="7162800" cy="3046988"/>
          </a:xfrm>
          <a:prstGeom prst="rect">
            <a:avLst/>
          </a:prstGeom>
        </p:spPr>
        <p:txBody>
          <a:bodyPr wrap="square">
            <a:spAutoFit/>
          </a:bodyPr>
          <a:lstStyle/>
          <a:p>
            <a:pPr lvl="0"/>
            <a:r>
              <a:rPr lang="en-US" sz="2400" dirty="0"/>
              <a:t>B</a:t>
            </a:r>
            <a:r>
              <a:rPr lang="en-US" sz="2400" i="1" dirty="0" smtClean="0"/>
              <a:t>.</a:t>
            </a:r>
            <a:r>
              <a:rPr lang="en-US" sz="2400" dirty="0" smtClean="0"/>
              <a:t> Only with your parent’s permission, go to trusted websites or app stores to download music and movies.  </a:t>
            </a:r>
          </a:p>
          <a:p>
            <a:endParaRPr lang="en-US" sz="2400" i="1" dirty="0"/>
          </a:p>
          <a:p>
            <a:r>
              <a:rPr lang="en-US" sz="2400" dirty="0" smtClean="0"/>
              <a:t>Your </a:t>
            </a:r>
            <a:r>
              <a:rPr lang="en-US" sz="2400" dirty="0"/>
              <a:t>friends may not know what websites are safe or unsafe for you to download</a:t>
            </a:r>
            <a:r>
              <a:rPr lang="en-US" sz="2400" dirty="0" smtClean="0"/>
              <a:t>.</a:t>
            </a:r>
            <a:r>
              <a:rPr lang="en-US" sz="2400" b="1" dirty="0"/>
              <a:t> </a:t>
            </a:r>
            <a:r>
              <a:rPr lang="en-US" sz="2400" dirty="0"/>
              <a:t>It’s illegal to download music or movies from certain websites. Only purchase music and movies from established services for media distribution.</a:t>
            </a:r>
            <a:endParaRPr lang="en-US" sz="2400" dirty="0"/>
          </a:p>
        </p:txBody>
      </p:sp>
    </p:spTree>
    <p:extLst>
      <p:ext uri="{BB962C8B-B14F-4D97-AF65-F5344CB8AC3E}">
        <p14:creationId xmlns:p14="http://schemas.microsoft.com/office/powerpoint/2010/main" val="37843226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800100" y="3167390"/>
            <a:ext cx="7543800" cy="523220"/>
          </a:xfrm>
          <a:prstGeom prst="rect">
            <a:avLst/>
          </a:prstGeom>
          <a:noFill/>
        </p:spPr>
        <p:txBody>
          <a:bodyPr wrap="square" rtlCol="0">
            <a:spAutoFit/>
          </a:bodyPr>
          <a:lstStyle/>
          <a:p>
            <a:r>
              <a:rPr lang="en-US" sz="2800" b="1" dirty="0" smtClean="0">
                <a:solidFill>
                  <a:schemeClr val="accent1"/>
                </a:solidFill>
              </a:rPr>
              <a:t>Round 2:</a:t>
            </a:r>
            <a:r>
              <a:rPr lang="en-US" sz="2800" dirty="0" smtClean="0">
                <a:solidFill>
                  <a:schemeClr val="accent1"/>
                </a:solidFill>
              </a:rPr>
              <a:t> </a:t>
            </a:r>
            <a:r>
              <a:rPr lang="en-US" sz="2800" b="1" dirty="0" smtClean="0">
                <a:solidFill>
                  <a:schemeClr val="accent1"/>
                </a:solidFill>
              </a:rPr>
              <a:t>Privacy </a:t>
            </a:r>
            <a:r>
              <a:rPr lang="en-US" sz="2800" b="1" dirty="0">
                <a:solidFill>
                  <a:schemeClr val="accent1"/>
                </a:solidFill>
              </a:rPr>
              <a:t>and Being a Good Online Citizen </a:t>
            </a:r>
            <a:endParaRPr lang="en-US" sz="2800" dirty="0">
              <a:solidFill>
                <a:schemeClr val="accent1"/>
              </a:solidFill>
            </a:endParaRPr>
          </a:p>
        </p:txBody>
      </p:sp>
    </p:spTree>
    <p:extLst>
      <p:ext uri="{BB962C8B-B14F-4D97-AF65-F5344CB8AC3E}">
        <p14:creationId xmlns:p14="http://schemas.microsoft.com/office/powerpoint/2010/main" val="13714513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13</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387927" y="2626816"/>
            <a:ext cx="7924800" cy="4154984"/>
          </a:xfrm>
          <a:prstGeom prst="rect">
            <a:avLst/>
          </a:prstGeom>
        </p:spPr>
        <p:txBody>
          <a:bodyPr wrap="square">
            <a:spAutoFit/>
          </a:bodyPr>
          <a:lstStyle/>
          <a:p>
            <a:pPr lvl="0"/>
            <a:r>
              <a:rPr lang="en-US" sz="2400" dirty="0"/>
              <a:t>What is the best way to use Facebook, </a:t>
            </a:r>
            <a:r>
              <a:rPr lang="en-US" sz="2400" dirty="0" err="1"/>
              <a:t>Tumblr</a:t>
            </a:r>
            <a:r>
              <a:rPr lang="en-US" sz="2400" dirty="0"/>
              <a:t>, </a:t>
            </a:r>
            <a:r>
              <a:rPr lang="en-US" sz="2400" dirty="0" err="1"/>
              <a:t>Instagram</a:t>
            </a:r>
            <a:r>
              <a:rPr lang="en-US" sz="2400" dirty="0"/>
              <a:t> and other social networking sites?</a:t>
            </a:r>
          </a:p>
          <a:p>
            <a:r>
              <a:rPr lang="en-US" sz="2400" dirty="0"/>
              <a:t> </a:t>
            </a:r>
          </a:p>
          <a:p>
            <a:pPr marL="457200" lvl="0" indent="-457200">
              <a:buAutoNum type="alphaUcPeriod"/>
            </a:pPr>
            <a:r>
              <a:rPr lang="en-US" sz="2400" dirty="0" smtClean="0"/>
              <a:t>Limit </a:t>
            </a:r>
            <a:r>
              <a:rPr lang="en-US" sz="2400" dirty="0"/>
              <a:t>the amount of information I share about </a:t>
            </a:r>
            <a:r>
              <a:rPr lang="en-US" sz="2400" dirty="0" smtClean="0"/>
              <a:t>myself.</a:t>
            </a:r>
          </a:p>
          <a:p>
            <a:pPr lvl="0"/>
            <a:endParaRPr lang="en-US" sz="2400" dirty="0" smtClean="0"/>
          </a:p>
          <a:p>
            <a:pPr marL="457200" lvl="0" indent="-457200">
              <a:buAutoNum type="alphaUcPeriod" startAt="2"/>
            </a:pPr>
            <a:r>
              <a:rPr lang="en-US" sz="2400" dirty="0" smtClean="0"/>
              <a:t>Only </a:t>
            </a:r>
            <a:r>
              <a:rPr lang="en-US" sz="2400" dirty="0"/>
              <a:t>talk to people I know</a:t>
            </a:r>
            <a:r>
              <a:rPr lang="en-US" sz="2400" dirty="0" smtClean="0"/>
              <a:t>.</a:t>
            </a:r>
          </a:p>
          <a:p>
            <a:pPr lvl="0"/>
            <a:endParaRPr lang="en-US" sz="2400" dirty="0"/>
          </a:p>
          <a:p>
            <a:pPr lvl="0"/>
            <a:r>
              <a:rPr lang="en-US" sz="2400" dirty="0" smtClean="0"/>
              <a:t>C.   Make </a:t>
            </a:r>
            <a:r>
              <a:rPr lang="en-US" sz="2400" dirty="0"/>
              <a:t>my page private, except to the people I have as my friends.</a:t>
            </a:r>
          </a:p>
          <a:p>
            <a:pPr lvl="0"/>
            <a:r>
              <a:rPr lang="en-US" sz="2400" dirty="0"/>
              <a:t> </a:t>
            </a:r>
            <a:endParaRPr lang="en-US" sz="2400" dirty="0" smtClean="0"/>
          </a:p>
          <a:p>
            <a:pPr lvl="0"/>
            <a:r>
              <a:rPr lang="en-US" sz="2400" dirty="0" smtClean="0"/>
              <a:t>D.  All </a:t>
            </a:r>
            <a:r>
              <a:rPr lang="en-US" sz="2400" dirty="0"/>
              <a:t>of the above.</a:t>
            </a:r>
          </a:p>
        </p:txBody>
      </p:sp>
    </p:spTree>
    <p:extLst>
      <p:ext uri="{BB962C8B-B14F-4D97-AF65-F5344CB8AC3E}">
        <p14:creationId xmlns:p14="http://schemas.microsoft.com/office/powerpoint/2010/main" val="3768215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13</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1219200" y="2690336"/>
            <a:ext cx="6400800" cy="2677656"/>
          </a:xfrm>
          <a:prstGeom prst="rect">
            <a:avLst/>
          </a:prstGeom>
        </p:spPr>
        <p:txBody>
          <a:bodyPr wrap="square">
            <a:spAutoFit/>
          </a:bodyPr>
          <a:lstStyle/>
          <a:p>
            <a:r>
              <a:rPr lang="en-US" sz="2400" dirty="0"/>
              <a:t>D. </a:t>
            </a:r>
            <a:r>
              <a:rPr lang="en-US" sz="2400" dirty="0" smtClean="0"/>
              <a:t>All of the above.</a:t>
            </a:r>
          </a:p>
          <a:p>
            <a:endParaRPr lang="en-US" sz="2400" dirty="0" smtClean="0"/>
          </a:p>
          <a:p>
            <a:r>
              <a:rPr lang="en-US" sz="2400" dirty="0" smtClean="0"/>
              <a:t>Own </a:t>
            </a:r>
            <a:r>
              <a:rPr lang="en-US" sz="2400" dirty="0"/>
              <a:t>Your Online Presence. When available, set the privacy and security settings on websites to your comfort level for information sharing. It’s ok to limit how and with whom you share information.</a:t>
            </a:r>
          </a:p>
        </p:txBody>
      </p:sp>
    </p:spTree>
    <p:extLst>
      <p:ext uri="{BB962C8B-B14F-4D97-AF65-F5344CB8AC3E}">
        <p14:creationId xmlns:p14="http://schemas.microsoft.com/office/powerpoint/2010/main" val="3604778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457199" y="838200"/>
            <a:ext cx="25908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33399" y="896034"/>
            <a:ext cx="2438400" cy="646331"/>
          </a:xfrm>
          <a:prstGeom prst="rect">
            <a:avLst/>
          </a:prstGeom>
          <a:noFill/>
          <a:ln>
            <a:noFill/>
          </a:ln>
        </p:spPr>
        <p:txBody>
          <a:bodyPr wrap="square" rtlCol="0">
            <a:spAutoFit/>
          </a:bodyPr>
          <a:lstStyle/>
          <a:p>
            <a:r>
              <a:rPr lang="en-US" sz="36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a:t>
            </a:r>
            <a:r>
              <a:rPr lang="en-US" sz="36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36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8" name="TextBox 7"/>
          <p:cNvSpPr txBox="1"/>
          <p:nvPr/>
        </p:nvSpPr>
        <p:spPr>
          <a:xfrm>
            <a:off x="914400" y="2901077"/>
            <a:ext cx="7467600" cy="2585323"/>
          </a:xfrm>
          <a:prstGeom prst="rect">
            <a:avLst/>
          </a:prstGeom>
          <a:noFill/>
        </p:spPr>
        <p:txBody>
          <a:bodyPr wrap="square" rtlCol="0">
            <a:spAutoFit/>
          </a:bodyPr>
          <a:lstStyle/>
          <a:p>
            <a:pPr lvl="0"/>
            <a:r>
              <a:rPr lang="en-US" sz="2400" dirty="0"/>
              <a:t>Kristina is on Facebook and receives a friend request from a boy she doesn’t know.  What </a:t>
            </a:r>
            <a:r>
              <a:rPr lang="en-US" sz="2400" dirty="0" smtClean="0"/>
              <a:t>should </a:t>
            </a:r>
            <a:r>
              <a:rPr lang="en-US" sz="2400" dirty="0"/>
              <a:t>she do? </a:t>
            </a:r>
            <a:endParaRPr lang="en-US" sz="2400" dirty="0" smtClean="0"/>
          </a:p>
          <a:p>
            <a:pPr lvl="0"/>
            <a:endParaRPr lang="en-US" sz="2400" dirty="0" smtClean="0"/>
          </a:p>
          <a:p>
            <a:pPr marL="342900" lvl="0" indent="-342900">
              <a:buAutoNum type="alphaUcPeriod"/>
            </a:pPr>
            <a:r>
              <a:rPr lang="en-US" sz="2400" i="1" dirty="0" smtClean="0"/>
              <a:t>Accept </a:t>
            </a:r>
            <a:r>
              <a:rPr lang="en-US" sz="2400" i="1" dirty="0"/>
              <a:t>the friend request. It’s rude to ignore </a:t>
            </a:r>
            <a:r>
              <a:rPr lang="en-US" sz="2400" i="1" dirty="0" smtClean="0"/>
              <a:t>him.</a:t>
            </a:r>
            <a:endParaRPr lang="en-US" sz="2400" dirty="0" smtClean="0"/>
          </a:p>
          <a:p>
            <a:pPr marL="342900" lvl="0" indent="-342900">
              <a:buAutoNum type="alphaUcPeriod"/>
            </a:pPr>
            <a:r>
              <a:rPr lang="en-US" sz="2400" i="1" dirty="0" smtClean="0"/>
              <a:t>Deny </a:t>
            </a:r>
            <a:r>
              <a:rPr lang="en-US" sz="2400" i="1" dirty="0"/>
              <a:t>the friend request. </a:t>
            </a:r>
            <a:endParaRPr lang="en-US" sz="2400" dirty="0" smtClean="0"/>
          </a:p>
          <a:p>
            <a:pPr marL="342900" lvl="0" indent="-342900">
              <a:buAutoNum type="alphaUcPeriod"/>
            </a:pPr>
            <a:r>
              <a:rPr lang="en-US" sz="2400" i="1" dirty="0" smtClean="0"/>
              <a:t>Send </a:t>
            </a:r>
            <a:r>
              <a:rPr lang="en-US" sz="2400" i="1" dirty="0"/>
              <a:t>him a message and ask him how he knows her.  </a:t>
            </a:r>
            <a:endParaRPr lang="en-US" sz="2400" dirty="0"/>
          </a:p>
          <a:p>
            <a:endParaRPr lang="en-US" dirty="0"/>
          </a:p>
        </p:txBody>
      </p:sp>
    </p:spTree>
    <p:extLst>
      <p:ext uri="{BB962C8B-B14F-4D97-AF65-F5344CB8AC3E}">
        <p14:creationId xmlns:p14="http://schemas.microsoft.com/office/powerpoint/2010/main" val="6889404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14</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7" name="Rectangle 6"/>
          <p:cNvSpPr/>
          <p:nvPr/>
        </p:nvSpPr>
        <p:spPr>
          <a:xfrm>
            <a:off x="838200" y="2690336"/>
            <a:ext cx="7391400" cy="1569660"/>
          </a:xfrm>
          <a:prstGeom prst="rect">
            <a:avLst/>
          </a:prstGeom>
        </p:spPr>
        <p:txBody>
          <a:bodyPr wrap="square">
            <a:spAutoFit/>
          </a:bodyPr>
          <a:lstStyle/>
          <a:p>
            <a:pPr lvl="0"/>
            <a:r>
              <a:rPr lang="en-US" sz="2400" dirty="0"/>
              <a:t>You posted a picture online, but soon decided to take it down.  You are worried your friend may see it, but then soon remember that person </a:t>
            </a:r>
            <a:r>
              <a:rPr lang="en-US" sz="2400" u="sng" dirty="0"/>
              <a:t>DOES NOT </a:t>
            </a:r>
            <a:r>
              <a:rPr lang="en-US" sz="2400" dirty="0"/>
              <a:t>have a computer. Your friend will never </a:t>
            </a:r>
            <a:r>
              <a:rPr lang="en-US" sz="2400" dirty="0" smtClean="0"/>
              <a:t>see </a:t>
            </a:r>
            <a:r>
              <a:rPr lang="en-US" sz="2400" dirty="0"/>
              <a:t>the photo. (True or False)</a:t>
            </a:r>
          </a:p>
        </p:txBody>
      </p:sp>
    </p:spTree>
    <p:extLst>
      <p:ext uri="{BB962C8B-B14F-4D97-AF65-F5344CB8AC3E}">
        <p14:creationId xmlns:p14="http://schemas.microsoft.com/office/powerpoint/2010/main" val="28806882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14</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304800" y="2322016"/>
            <a:ext cx="8382000" cy="4154984"/>
          </a:xfrm>
          <a:prstGeom prst="rect">
            <a:avLst/>
          </a:prstGeom>
        </p:spPr>
        <p:txBody>
          <a:bodyPr wrap="square">
            <a:spAutoFit/>
          </a:bodyPr>
          <a:lstStyle/>
          <a:p>
            <a:r>
              <a:rPr lang="en-US" sz="2400" dirty="0"/>
              <a:t>FALSE.  You never know who is going to see things that are posted online.  </a:t>
            </a:r>
            <a:endParaRPr lang="en-US" sz="2400" dirty="0" smtClean="0"/>
          </a:p>
          <a:p>
            <a:r>
              <a:rPr lang="en-US" sz="2400" dirty="0" smtClean="0"/>
              <a:t>Even </a:t>
            </a:r>
            <a:r>
              <a:rPr lang="en-US" sz="2400" dirty="0"/>
              <a:t>if your friend doesn’t have a computer, there are many other ways he could see the photos after they have been shared with friends.  Copies could be passed around and someone may have saved an image before you deleted it. Be a good online citizen. Think about images you post and whether your friends would be okay with them. Post only about others as you would have them post about you. Whenever possible, get permission before posting pictures or videos of others. Likewise, let others know they need your permission before posting pictures or videos of you.</a:t>
            </a:r>
          </a:p>
        </p:txBody>
      </p:sp>
    </p:spTree>
    <p:extLst>
      <p:ext uri="{BB962C8B-B14F-4D97-AF65-F5344CB8AC3E}">
        <p14:creationId xmlns:p14="http://schemas.microsoft.com/office/powerpoint/2010/main" val="24872126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15</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762000" y="2514600"/>
            <a:ext cx="7010400" cy="1569660"/>
          </a:xfrm>
          <a:prstGeom prst="rect">
            <a:avLst/>
          </a:prstGeom>
        </p:spPr>
        <p:txBody>
          <a:bodyPr wrap="square">
            <a:spAutoFit/>
          </a:bodyPr>
          <a:lstStyle/>
          <a:p>
            <a:r>
              <a:rPr lang="en-US" sz="2400" i="1" dirty="0"/>
              <a:t> </a:t>
            </a:r>
            <a:endParaRPr lang="en-US" sz="2400" dirty="0"/>
          </a:p>
          <a:p>
            <a:pPr lvl="0"/>
            <a:r>
              <a:rPr lang="en-US" sz="2400" dirty="0"/>
              <a:t>The great thing about the cyber world is that you can say things you might not always say directly to someone’s face. (True or False)</a:t>
            </a:r>
          </a:p>
        </p:txBody>
      </p:sp>
    </p:spTree>
    <p:extLst>
      <p:ext uri="{BB962C8B-B14F-4D97-AF65-F5344CB8AC3E}">
        <p14:creationId xmlns:p14="http://schemas.microsoft.com/office/powerpoint/2010/main" val="11426154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15</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09600" y="2808744"/>
            <a:ext cx="7467600" cy="2677656"/>
          </a:xfrm>
          <a:prstGeom prst="rect">
            <a:avLst/>
          </a:prstGeom>
        </p:spPr>
        <p:txBody>
          <a:bodyPr wrap="square">
            <a:spAutoFit/>
          </a:bodyPr>
          <a:lstStyle/>
          <a:p>
            <a:r>
              <a:rPr lang="en-US" sz="2400" dirty="0"/>
              <a:t>FALSE.</a:t>
            </a:r>
            <a:r>
              <a:rPr lang="en-US" sz="2400" i="1" dirty="0"/>
              <a:t>  </a:t>
            </a:r>
            <a:r>
              <a:rPr lang="en-US" sz="2400" dirty="0"/>
              <a:t>Statements you make online about people can be just as hurtful as saying them face-to-face. </a:t>
            </a:r>
            <a:endParaRPr lang="en-US" sz="2400" dirty="0" smtClean="0"/>
          </a:p>
          <a:p>
            <a:endParaRPr lang="en-US" sz="2400" dirty="0"/>
          </a:p>
          <a:p>
            <a:r>
              <a:rPr lang="en-US" sz="2400" dirty="0" smtClean="0"/>
              <a:t>Being </a:t>
            </a:r>
            <a:r>
              <a:rPr lang="en-US" sz="2400" dirty="0"/>
              <a:t>nice in the cyber world is equally as important as when you talk face to face.  If you don’t want it done to you, don’t do it to someone else! Be a good online citizen. Post only about others as you have them post about you.</a:t>
            </a:r>
          </a:p>
        </p:txBody>
      </p:sp>
    </p:spTree>
    <p:extLst>
      <p:ext uri="{BB962C8B-B14F-4D97-AF65-F5344CB8AC3E}">
        <p14:creationId xmlns:p14="http://schemas.microsoft.com/office/powerpoint/2010/main" val="19344416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16</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990600" y="2967335"/>
            <a:ext cx="7010400" cy="830997"/>
          </a:xfrm>
          <a:prstGeom prst="rect">
            <a:avLst/>
          </a:prstGeom>
        </p:spPr>
        <p:txBody>
          <a:bodyPr wrap="square">
            <a:spAutoFit/>
          </a:bodyPr>
          <a:lstStyle/>
          <a:p>
            <a:pPr lvl="0"/>
            <a:r>
              <a:rPr lang="en-US" sz="2400" dirty="0"/>
              <a:t>It is </a:t>
            </a:r>
            <a:r>
              <a:rPr lang="en-US" sz="2400" dirty="0" smtClean="0"/>
              <a:t>okay </a:t>
            </a:r>
            <a:r>
              <a:rPr lang="en-US" sz="2400" dirty="0"/>
              <a:t>to download FREE music from music sharing sites, as long as no one finds out. (True or False)</a:t>
            </a:r>
          </a:p>
        </p:txBody>
      </p:sp>
    </p:spTree>
    <p:extLst>
      <p:ext uri="{BB962C8B-B14F-4D97-AF65-F5344CB8AC3E}">
        <p14:creationId xmlns:p14="http://schemas.microsoft.com/office/powerpoint/2010/main" val="17805671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16</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304800" y="2591812"/>
            <a:ext cx="8610600" cy="3416320"/>
          </a:xfrm>
          <a:prstGeom prst="rect">
            <a:avLst/>
          </a:prstGeom>
        </p:spPr>
        <p:txBody>
          <a:bodyPr wrap="square">
            <a:spAutoFit/>
          </a:bodyPr>
          <a:lstStyle/>
          <a:p>
            <a:r>
              <a:rPr lang="en-US" sz="2400" dirty="0"/>
              <a:t>FALSE</a:t>
            </a:r>
            <a:r>
              <a:rPr lang="en-US" sz="2400" i="1" dirty="0"/>
              <a:t>.  </a:t>
            </a:r>
            <a:r>
              <a:rPr lang="en-US" sz="2400" dirty="0"/>
              <a:t>This is the same as stealing from a store and you are stealing from your favorite artists as well! </a:t>
            </a:r>
            <a:endParaRPr lang="en-US" sz="2400" dirty="0" smtClean="0"/>
          </a:p>
          <a:p>
            <a:endParaRPr lang="en-US" sz="2400" dirty="0"/>
          </a:p>
          <a:p>
            <a:r>
              <a:rPr lang="en-US" sz="2400" dirty="0" smtClean="0"/>
              <a:t>Only </a:t>
            </a:r>
            <a:r>
              <a:rPr lang="en-US" sz="2400" dirty="0"/>
              <a:t>purchase music from established services for music distribution. Some file sharing sites are also well known sources of malware distribution.  Remember, safer for me more secure for all. What you do online has the potential to affect everyone – at home, at work and around the world. Practicing good online habits benefits the global digital community.</a:t>
            </a:r>
          </a:p>
        </p:txBody>
      </p:sp>
    </p:spTree>
    <p:extLst>
      <p:ext uri="{BB962C8B-B14F-4D97-AF65-F5344CB8AC3E}">
        <p14:creationId xmlns:p14="http://schemas.microsoft.com/office/powerpoint/2010/main" val="20844350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17</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914400" y="2828836"/>
            <a:ext cx="6934200" cy="1200329"/>
          </a:xfrm>
          <a:prstGeom prst="rect">
            <a:avLst/>
          </a:prstGeom>
        </p:spPr>
        <p:txBody>
          <a:bodyPr wrap="square">
            <a:spAutoFit/>
          </a:bodyPr>
          <a:lstStyle/>
          <a:p>
            <a:r>
              <a:rPr lang="en-US" sz="2400" i="1" dirty="0"/>
              <a:t> </a:t>
            </a:r>
            <a:endParaRPr lang="en-US" sz="2400" dirty="0"/>
          </a:p>
          <a:p>
            <a:pPr lvl="0"/>
            <a:r>
              <a:rPr lang="en-US" sz="2400" dirty="0"/>
              <a:t>The pictures you decide to post online today can affect your future reputation.  (True or False)</a:t>
            </a:r>
          </a:p>
        </p:txBody>
      </p:sp>
    </p:spTree>
    <p:extLst>
      <p:ext uri="{BB962C8B-B14F-4D97-AF65-F5344CB8AC3E}">
        <p14:creationId xmlns:p14="http://schemas.microsoft.com/office/powerpoint/2010/main" val="14483478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17</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85800" y="2679680"/>
            <a:ext cx="7696200" cy="3785652"/>
          </a:xfrm>
          <a:prstGeom prst="rect">
            <a:avLst/>
          </a:prstGeom>
        </p:spPr>
        <p:txBody>
          <a:bodyPr wrap="square">
            <a:spAutoFit/>
          </a:bodyPr>
          <a:lstStyle/>
          <a:p>
            <a:r>
              <a:rPr lang="en-US" sz="2400" dirty="0"/>
              <a:t>TRUE.   The photos you post online may never go away</a:t>
            </a:r>
            <a:r>
              <a:rPr lang="en-US" sz="2400" dirty="0" smtClean="0"/>
              <a:t>!</a:t>
            </a:r>
          </a:p>
          <a:p>
            <a:endParaRPr lang="en-US" sz="2400" dirty="0"/>
          </a:p>
          <a:p>
            <a:r>
              <a:rPr lang="en-US" sz="2400" dirty="0" smtClean="0"/>
              <a:t>In </a:t>
            </a:r>
            <a:r>
              <a:rPr lang="en-US" sz="2400" dirty="0"/>
              <a:t>the digital age, you need to pay attention to your reputation from the moment you start going online. Your online reputation can be both positive and negative, depending on the choices you make and can affect the future when you apply for colleges or jobs.  You can manage your online reputation by remembering to Own Your Online Presence and setting privacy and security settings to your comfort level for information sharing.</a:t>
            </a:r>
          </a:p>
        </p:txBody>
      </p:sp>
    </p:spTree>
    <p:extLst>
      <p:ext uri="{BB962C8B-B14F-4D97-AF65-F5344CB8AC3E}">
        <p14:creationId xmlns:p14="http://schemas.microsoft.com/office/powerpoint/2010/main" val="16113624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18</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09600" y="2209086"/>
            <a:ext cx="8305800" cy="4801314"/>
          </a:xfrm>
          <a:prstGeom prst="rect">
            <a:avLst/>
          </a:prstGeom>
        </p:spPr>
        <p:txBody>
          <a:bodyPr wrap="square">
            <a:spAutoFit/>
          </a:bodyPr>
          <a:lstStyle/>
          <a:p>
            <a:r>
              <a:rPr lang="en-US" sz="2400" dirty="0"/>
              <a:t> </a:t>
            </a:r>
          </a:p>
          <a:p>
            <a:pPr lvl="0"/>
            <a:r>
              <a:rPr lang="en-US" sz="2400" dirty="0"/>
              <a:t>You and your parents have established rules when you use the Internet.  You are over a friend’s house and decide to use the internet. Do you: </a:t>
            </a:r>
            <a:endParaRPr lang="en-US" sz="2400" dirty="0" smtClean="0"/>
          </a:p>
          <a:p>
            <a:pPr lvl="0"/>
            <a:endParaRPr lang="en-US" sz="2400" dirty="0"/>
          </a:p>
          <a:p>
            <a:r>
              <a:rPr lang="en-US" sz="2400" dirty="0" smtClean="0"/>
              <a:t>A. Do </a:t>
            </a:r>
            <a:r>
              <a:rPr lang="en-US" sz="2400" dirty="0"/>
              <a:t>everything your friend does online, because you’re at their house. </a:t>
            </a:r>
            <a:endParaRPr lang="en-US" sz="2400" dirty="0" smtClean="0"/>
          </a:p>
          <a:p>
            <a:endParaRPr lang="en-US" sz="2400" dirty="0"/>
          </a:p>
          <a:p>
            <a:pPr marL="457200" indent="-457200">
              <a:buAutoNum type="alphaUcPeriod" startAt="2"/>
            </a:pPr>
            <a:r>
              <a:rPr lang="en-US" sz="2400" dirty="0" smtClean="0"/>
              <a:t>Respect </a:t>
            </a:r>
            <a:r>
              <a:rPr lang="en-US" sz="2400" dirty="0"/>
              <a:t>your parents’ rules, even if you’re at a friend’s </a:t>
            </a:r>
            <a:r>
              <a:rPr lang="en-US" sz="2400" dirty="0" smtClean="0"/>
              <a:t>house.</a:t>
            </a:r>
          </a:p>
          <a:p>
            <a:endParaRPr lang="en-US" sz="2400" dirty="0" smtClean="0"/>
          </a:p>
          <a:p>
            <a:r>
              <a:rPr lang="en-US" sz="2400" dirty="0" smtClean="0"/>
              <a:t>C.   It </a:t>
            </a:r>
            <a:r>
              <a:rPr lang="en-US" sz="2400" dirty="0"/>
              <a:t>doesn’t matter. You can’t get in trouble because your parents will never find out!</a:t>
            </a:r>
          </a:p>
          <a:p>
            <a:pPr lvl="0"/>
            <a:endParaRPr lang="en-US" dirty="0"/>
          </a:p>
        </p:txBody>
      </p:sp>
    </p:spTree>
    <p:extLst>
      <p:ext uri="{BB962C8B-B14F-4D97-AF65-F5344CB8AC3E}">
        <p14:creationId xmlns:p14="http://schemas.microsoft.com/office/powerpoint/2010/main" val="32470200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18</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09600" y="2828836"/>
            <a:ext cx="7543800" cy="2308324"/>
          </a:xfrm>
          <a:prstGeom prst="rect">
            <a:avLst/>
          </a:prstGeom>
        </p:spPr>
        <p:txBody>
          <a:bodyPr wrap="square">
            <a:spAutoFit/>
          </a:bodyPr>
          <a:lstStyle/>
          <a:p>
            <a:r>
              <a:rPr lang="en-US" sz="2400" dirty="0"/>
              <a:t>B. </a:t>
            </a:r>
            <a:r>
              <a:rPr lang="en-US" sz="2400" dirty="0" smtClean="0"/>
              <a:t>Respect your parents’ rules, even if you’re at a friend’s house.</a:t>
            </a:r>
          </a:p>
          <a:p>
            <a:endParaRPr lang="en-US" sz="2400" dirty="0" smtClean="0"/>
          </a:p>
          <a:p>
            <a:r>
              <a:rPr lang="en-US" sz="2400" dirty="0" smtClean="0"/>
              <a:t>Your </a:t>
            </a:r>
            <a:r>
              <a:rPr lang="en-US" sz="2400" dirty="0"/>
              <a:t>parents are trying to help you establish good online habits with all the devices you use to access the Internet, even if they are not your own.  </a:t>
            </a:r>
          </a:p>
        </p:txBody>
      </p:sp>
    </p:spTree>
    <p:extLst>
      <p:ext uri="{BB962C8B-B14F-4D97-AF65-F5344CB8AC3E}">
        <p14:creationId xmlns:p14="http://schemas.microsoft.com/office/powerpoint/2010/main" val="1482402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762000" y="762000"/>
            <a:ext cx="2667000" cy="9144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762000" y="2971800"/>
            <a:ext cx="6096000" cy="1754326"/>
          </a:xfrm>
          <a:prstGeom prst="rect">
            <a:avLst/>
          </a:prstGeom>
        </p:spPr>
        <p:txBody>
          <a:bodyPr wrap="square">
            <a:spAutoFit/>
          </a:bodyPr>
          <a:lstStyle/>
          <a:p>
            <a:r>
              <a:rPr lang="en-US" sz="2800" i="1" dirty="0"/>
              <a:t>B</a:t>
            </a:r>
            <a:r>
              <a:rPr lang="en-US" sz="2800" i="1" dirty="0" smtClean="0"/>
              <a:t>. Deny the friend request.</a:t>
            </a:r>
          </a:p>
          <a:p>
            <a:endParaRPr lang="en-US" sz="2400" dirty="0"/>
          </a:p>
          <a:p>
            <a:r>
              <a:rPr lang="en-US" sz="2800" dirty="0" smtClean="0"/>
              <a:t> </a:t>
            </a:r>
            <a:r>
              <a:rPr lang="en-US" sz="2800" dirty="0"/>
              <a:t>A friend is someone you know and trust and have interacted with over time. </a:t>
            </a:r>
          </a:p>
        </p:txBody>
      </p:sp>
    </p:spTree>
    <p:extLst>
      <p:ext uri="{BB962C8B-B14F-4D97-AF65-F5344CB8AC3E}">
        <p14:creationId xmlns:p14="http://schemas.microsoft.com/office/powerpoint/2010/main" val="12582845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19</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533400" y="3124200"/>
            <a:ext cx="7239000" cy="1569660"/>
          </a:xfrm>
          <a:prstGeom prst="rect">
            <a:avLst/>
          </a:prstGeom>
        </p:spPr>
        <p:txBody>
          <a:bodyPr wrap="square">
            <a:spAutoFit/>
          </a:bodyPr>
          <a:lstStyle/>
          <a:p>
            <a:pPr lvl="0"/>
            <a:r>
              <a:rPr lang="en-US" sz="2400" dirty="0"/>
              <a:t>You are playing a game on a smartphone and the app asks for your current location. It’s okay to enable location services because all of your friends play the game and if they do it, it must be okay. (True or False) </a:t>
            </a:r>
          </a:p>
        </p:txBody>
      </p:sp>
    </p:spTree>
    <p:extLst>
      <p:ext uri="{BB962C8B-B14F-4D97-AF65-F5344CB8AC3E}">
        <p14:creationId xmlns:p14="http://schemas.microsoft.com/office/powerpoint/2010/main" val="9355227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19</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09600" y="2222480"/>
            <a:ext cx="7848600" cy="3416320"/>
          </a:xfrm>
          <a:prstGeom prst="rect">
            <a:avLst/>
          </a:prstGeom>
        </p:spPr>
        <p:txBody>
          <a:bodyPr wrap="square">
            <a:spAutoFit/>
          </a:bodyPr>
          <a:lstStyle/>
          <a:p>
            <a:r>
              <a:rPr lang="en-US" sz="2400" dirty="0"/>
              <a:t>False.  Think before you app. </a:t>
            </a:r>
            <a:endParaRPr lang="en-US" sz="2400" dirty="0" smtClean="0"/>
          </a:p>
          <a:p>
            <a:endParaRPr lang="en-US" sz="2400" dirty="0"/>
          </a:p>
          <a:p>
            <a:r>
              <a:rPr lang="en-US" sz="2400" dirty="0" smtClean="0"/>
              <a:t>Many </a:t>
            </a:r>
            <a:r>
              <a:rPr lang="en-US" sz="2400" dirty="0"/>
              <a:t>apps do not need geo-location services enabled in order to provide the service. Make sure you decline or opt-out of the location service feature on your phone. If you don’t know how to do this, ask your parents. Protect your personal information by reading the privacy policy of an app before you download it to understand what information the app accesses and how it uses your information. </a:t>
            </a:r>
          </a:p>
        </p:txBody>
      </p:sp>
    </p:spTree>
    <p:extLst>
      <p:ext uri="{BB962C8B-B14F-4D97-AF65-F5344CB8AC3E}">
        <p14:creationId xmlns:p14="http://schemas.microsoft.com/office/powerpoint/2010/main" val="42225790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20</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2967335"/>
            <a:ext cx="6781800" cy="830997"/>
          </a:xfrm>
          <a:prstGeom prst="rect">
            <a:avLst/>
          </a:prstGeom>
        </p:spPr>
        <p:txBody>
          <a:bodyPr wrap="square">
            <a:spAutoFit/>
          </a:bodyPr>
          <a:lstStyle/>
          <a:p>
            <a:pPr lvl="0"/>
            <a:r>
              <a:rPr lang="en-US" sz="2400" dirty="0"/>
              <a:t>Stealing other people’s work online – from sites like Wikipedia and Google – is a crime. (True or </a:t>
            </a:r>
            <a:r>
              <a:rPr lang="en-US" sz="2400" dirty="0" smtClean="0"/>
              <a:t> </a:t>
            </a:r>
            <a:r>
              <a:rPr lang="en-US" sz="2400" dirty="0"/>
              <a:t>False)</a:t>
            </a:r>
          </a:p>
        </p:txBody>
      </p:sp>
    </p:spTree>
    <p:extLst>
      <p:ext uri="{BB962C8B-B14F-4D97-AF65-F5344CB8AC3E}">
        <p14:creationId xmlns:p14="http://schemas.microsoft.com/office/powerpoint/2010/main" val="20540884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20</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1143000" y="2828836"/>
            <a:ext cx="6858000" cy="1569660"/>
          </a:xfrm>
          <a:prstGeom prst="rect">
            <a:avLst/>
          </a:prstGeom>
        </p:spPr>
        <p:txBody>
          <a:bodyPr wrap="square">
            <a:spAutoFit/>
          </a:bodyPr>
          <a:lstStyle/>
          <a:p>
            <a:r>
              <a:rPr lang="en-US" sz="2400" dirty="0"/>
              <a:t>TRUE.  Stealing other people’s work is considered theft. If you cut and paste content into your homework without citing the source, it is cheating and plagiarism.</a:t>
            </a:r>
          </a:p>
        </p:txBody>
      </p:sp>
    </p:spTree>
    <p:extLst>
      <p:ext uri="{BB962C8B-B14F-4D97-AF65-F5344CB8AC3E}">
        <p14:creationId xmlns:p14="http://schemas.microsoft.com/office/powerpoint/2010/main" val="31426266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21</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228600" y="1981200"/>
            <a:ext cx="8991600" cy="4801314"/>
          </a:xfrm>
          <a:prstGeom prst="rect">
            <a:avLst/>
          </a:prstGeom>
        </p:spPr>
        <p:txBody>
          <a:bodyPr wrap="square">
            <a:spAutoFit/>
          </a:bodyPr>
          <a:lstStyle/>
          <a:p>
            <a:pPr lvl="0"/>
            <a:r>
              <a:rPr lang="en-US" sz="2400" dirty="0"/>
              <a:t>You are deciding on what personal information to post about yourself in an online profile. </a:t>
            </a:r>
            <a:r>
              <a:rPr lang="en-US" sz="2400" dirty="0" smtClean="0"/>
              <a:t>You </a:t>
            </a:r>
            <a:r>
              <a:rPr lang="en-US" sz="2400" dirty="0"/>
              <a:t>decide </a:t>
            </a:r>
            <a:r>
              <a:rPr lang="en-US" sz="2400" dirty="0" smtClean="0"/>
              <a:t>to:</a:t>
            </a:r>
          </a:p>
          <a:p>
            <a:pPr lvl="0"/>
            <a:endParaRPr lang="en-US" sz="2400" dirty="0"/>
          </a:p>
          <a:p>
            <a:pPr marL="457200" lvl="0" indent="-457200">
              <a:buAutoNum type="alphaUcPeriod"/>
            </a:pPr>
            <a:r>
              <a:rPr lang="en-US" sz="2400" dirty="0" smtClean="0"/>
              <a:t>Review </a:t>
            </a:r>
            <a:r>
              <a:rPr lang="en-US" sz="2400" dirty="0"/>
              <a:t>the information carefully before you post it because you do not want to post too much information about yourself. </a:t>
            </a:r>
            <a:endParaRPr lang="en-US" sz="2400" dirty="0" smtClean="0"/>
          </a:p>
          <a:p>
            <a:pPr marL="457200" lvl="0" indent="-457200">
              <a:buAutoNum type="alphaUcPeriod"/>
            </a:pPr>
            <a:r>
              <a:rPr lang="en-US" sz="2400" dirty="0" smtClean="0"/>
              <a:t>In </a:t>
            </a:r>
            <a:r>
              <a:rPr lang="en-US" sz="2400" dirty="0"/>
              <a:t>order to prevent misuse of your information, don't post too much information about yourself on Facebook, personal websites, your blog, or in chat </a:t>
            </a:r>
            <a:r>
              <a:rPr lang="en-US" sz="2400" dirty="0" smtClean="0"/>
              <a:t>rooms.</a:t>
            </a:r>
          </a:p>
          <a:p>
            <a:pPr marL="457200" lvl="0" indent="-457200">
              <a:buAutoNum type="alphaUcPeriod"/>
            </a:pPr>
            <a:r>
              <a:rPr lang="en-US" sz="2400" dirty="0" smtClean="0"/>
              <a:t>Go </a:t>
            </a:r>
            <a:r>
              <a:rPr lang="en-US" sz="2400" dirty="0"/>
              <a:t>ahead and post information about yourself online, because you can always choose to edit it later if you don’t want people viewing certain information. </a:t>
            </a:r>
            <a:endParaRPr lang="en-US" sz="2400" dirty="0" smtClean="0"/>
          </a:p>
          <a:p>
            <a:pPr marL="457200" lvl="0" indent="-457200">
              <a:buAutoNum type="alphaUcPeriod"/>
            </a:pPr>
            <a:r>
              <a:rPr lang="en-US" sz="2400" dirty="0" smtClean="0"/>
              <a:t>BOTH </a:t>
            </a:r>
            <a:r>
              <a:rPr lang="en-US" sz="2400" dirty="0"/>
              <a:t>A &amp; B. </a:t>
            </a:r>
          </a:p>
          <a:p>
            <a:pPr lvl="0"/>
            <a:endParaRPr lang="en-US" dirty="0"/>
          </a:p>
        </p:txBody>
      </p:sp>
    </p:spTree>
    <p:extLst>
      <p:ext uri="{BB962C8B-B14F-4D97-AF65-F5344CB8AC3E}">
        <p14:creationId xmlns:p14="http://schemas.microsoft.com/office/powerpoint/2010/main" val="22399322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21</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85800" y="2551837"/>
            <a:ext cx="7162800" cy="2677656"/>
          </a:xfrm>
          <a:prstGeom prst="rect">
            <a:avLst/>
          </a:prstGeom>
        </p:spPr>
        <p:txBody>
          <a:bodyPr wrap="square">
            <a:spAutoFit/>
          </a:bodyPr>
          <a:lstStyle/>
          <a:p>
            <a:pPr marL="342900" indent="-342900">
              <a:buAutoNum type="alphaUcPeriod" startAt="4"/>
            </a:pPr>
            <a:r>
              <a:rPr lang="en-US" sz="2400" dirty="0" smtClean="0"/>
              <a:t>Both A&amp;B</a:t>
            </a:r>
          </a:p>
          <a:p>
            <a:endParaRPr lang="en-US" sz="2400" dirty="0"/>
          </a:p>
          <a:p>
            <a:r>
              <a:rPr lang="en-US" sz="2400" dirty="0" smtClean="0"/>
              <a:t>Own </a:t>
            </a:r>
            <a:r>
              <a:rPr lang="en-US" sz="2400" dirty="0"/>
              <a:t>your online presence. When available, take the time to understand and set privacy and security settings on websites to your comfort level for information sharing. You should know who will see the content before you post it. </a:t>
            </a:r>
          </a:p>
        </p:txBody>
      </p:sp>
    </p:spTree>
    <p:extLst>
      <p:ext uri="{BB962C8B-B14F-4D97-AF65-F5344CB8AC3E}">
        <p14:creationId xmlns:p14="http://schemas.microsoft.com/office/powerpoint/2010/main" val="21657831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22</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3105835"/>
            <a:ext cx="6019800" cy="830997"/>
          </a:xfrm>
          <a:prstGeom prst="rect">
            <a:avLst/>
          </a:prstGeom>
        </p:spPr>
        <p:txBody>
          <a:bodyPr wrap="square">
            <a:spAutoFit/>
          </a:bodyPr>
          <a:lstStyle/>
          <a:p>
            <a:pPr lvl="0"/>
            <a:r>
              <a:rPr lang="en-US" sz="2400" dirty="0"/>
              <a:t>Post only about others as you would have them post about you. (True or False)</a:t>
            </a:r>
          </a:p>
        </p:txBody>
      </p:sp>
    </p:spTree>
    <p:extLst>
      <p:ext uri="{BB962C8B-B14F-4D97-AF65-F5344CB8AC3E}">
        <p14:creationId xmlns:p14="http://schemas.microsoft.com/office/powerpoint/2010/main" val="613000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22</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2656344"/>
            <a:ext cx="7162800" cy="2677656"/>
          </a:xfrm>
          <a:prstGeom prst="rect">
            <a:avLst/>
          </a:prstGeom>
        </p:spPr>
        <p:txBody>
          <a:bodyPr wrap="square">
            <a:spAutoFit/>
          </a:bodyPr>
          <a:lstStyle/>
          <a:p>
            <a:r>
              <a:rPr lang="en-US" sz="2400" dirty="0"/>
              <a:t>TRUE.  You should always practice digital respect.  </a:t>
            </a:r>
            <a:endParaRPr lang="en-US" sz="2400" dirty="0" smtClean="0"/>
          </a:p>
          <a:p>
            <a:endParaRPr lang="en-US" sz="2400" dirty="0"/>
          </a:p>
          <a:p>
            <a:r>
              <a:rPr lang="en-US" sz="2400" dirty="0" smtClean="0"/>
              <a:t>Treat </a:t>
            </a:r>
            <a:r>
              <a:rPr lang="en-US" sz="2400" dirty="0"/>
              <a:t>others as nicely as you would like to be treated. Remember, safer for me more secure for all. What you do online has the </a:t>
            </a:r>
            <a:r>
              <a:rPr lang="en-US" sz="2400" dirty="0" smtClean="0"/>
              <a:t>potential </a:t>
            </a:r>
            <a:r>
              <a:rPr lang="en-US" sz="2400" dirty="0"/>
              <a:t>to affect everyone – at home, at work and around the world. Practicing good                     online habits benefits the global digital community.</a:t>
            </a:r>
          </a:p>
        </p:txBody>
      </p:sp>
    </p:spTree>
    <p:extLst>
      <p:ext uri="{BB962C8B-B14F-4D97-AF65-F5344CB8AC3E}">
        <p14:creationId xmlns:p14="http://schemas.microsoft.com/office/powerpoint/2010/main" val="244823219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23</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533400" y="2274838"/>
            <a:ext cx="7924800" cy="3785652"/>
          </a:xfrm>
          <a:prstGeom prst="rect">
            <a:avLst/>
          </a:prstGeom>
        </p:spPr>
        <p:txBody>
          <a:bodyPr wrap="square">
            <a:spAutoFit/>
          </a:bodyPr>
          <a:lstStyle/>
          <a:p>
            <a:pPr lvl="0"/>
            <a:r>
              <a:rPr lang="en-US" sz="2400" dirty="0"/>
              <a:t>Jessica’s friend Sophie asks for Jessica’s password to her Facebook account. What should Jessica </a:t>
            </a:r>
            <a:r>
              <a:rPr lang="en-US" sz="2400" dirty="0" smtClean="0"/>
              <a:t>do?</a:t>
            </a:r>
          </a:p>
          <a:p>
            <a:pPr lvl="0"/>
            <a:endParaRPr lang="en-US" sz="2400" dirty="0"/>
          </a:p>
          <a:p>
            <a:pPr marL="457200" lvl="0" indent="-457200">
              <a:buFont typeface="+mj-lt"/>
              <a:buAutoNum type="alphaUcPeriod"/>
            </a:pPr>
            <a:r>
              <a:rPr lang="en-US" sz="2400" dirty="0" smtClean="0"/>
              <a:t>Give </a:t>
            </a:r>
            <a:r>
              <a:rPr lang="en-US" sz="2400" dirty="0"/>
              <a:t>Sophie her password. Sophie is her friend and Jessica can trust </a:t>
            </a:r>
            <a:r>
              <a:rPr lang="en-US" sz="2400" dirty="0" smtClean="0"/>
              <a:t>her.</a:t>
            </a:r>
          </a:p>
          <a:p>
            <a:pPr marL="457200" lvl="0" indent="-457200">
              <a:buFont typeface="+mj-lt"/>
              <a:buAutoNum type="alphaUcPeriod"/>
            </a:pPr>
            <a:endParaRPr lang="en-US" sz="2400" dirty="0" smtClean="0"/>
          </a:p>
          <a:p>
            <a:pPr marL="457200" lvl="0" indent="-457200">
              <a:buFont typeface="+mj-lt"/>
              <a:buAutoNum type="alphaUcPeriod"/>
            </a:pPr>
            <a:r>
              <a:rPr lang="en-US" sz="2400" dirty="0" smtClean="0"/>
              <a:t>Tell </a:t>
            </a:r>
            <a:r>
              <a:rPr lang="en-US" sz="2400" dirty="0"/>
              <a:t>Sophie her password and change it as soon as she </a:t>
            </a:r>
            <a:r>
              <a:rPr lang="en-US" sz="2400" dirty="0" smtClean="0"/>
              <a:t>gets        home.</a:t>
            </a:r>
          </a:p>
          <a:p>
            <a:pPr marL="457200" lvl="0" indent="-457200">
              <a:buFont typeface="+mj-lt"/>
              <a:buAutoNum type="alphaUcPeriod"/>
            </a:pPr>
            <a:endParaRPr lang="en-US" sz="2400" dirty="0" smtClean="0"/>
          </a:p>
          <a:p>
            <a:pPr marL="457200" lvl="0" indent="-457200">
              <a:buFont typeface="+mj-lt"/>
              <a:buAutoNum type="alphaUcPeriod"/>
            </a:pPr>
            <a:r>
              <a:rPr lang="en-US" sz="2400" dirty="0" smtClean="0"/>
              <a:t>Don’t </a:t>
            </a:r>
            <a:r>
              <a:rPr lang="en-US" sz="2400" dirty="0"/>
              <a:t>give her password to Sophie. </a:t>
            </a:r>
          </a:p>
        </p:txBody>
      </p:sp>
    </p:spTree>
    <p:extLst>
      <p:ext uri="{BB962C8B-B14F-4D97-AF65-F5344CB8AC3E}">
        <p14:creationId xmlns:p14="http://schemas.microsoft.com/office/powerpoint/2010/main" val="407649697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23</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381000" y="2298680"/>
            <a:ext cx="8382000" cy="3416320"/>
          </a:xfrm>
          <a:prstGeom prst="rect">
            <a:avLst/>
          </a:prstGeom>
        </p:spPr>
        <p:txBody>
          <a:bodyPr wrap="square">
            <a:spAutoFit/>
          </a:bodyPr>
          <a:lstStyle/>
          <a:p>
            <a:r>
              <a:rPr lang="en-US" sz="2400" dirty="0"/>
              <a:t>C</a:t>
            </a:r>
            <a:r>
              <a:rPr lang="en-US" sz="2400" dirty="0" smtClean="0"/>
              <a:t>. Don’t give her password to Sophie.</a:t>
            </a:r>
          </a:p>
          <a:p>
            <a:endParaRPr lang="en-US" sz="2400" dirty="0"/>
          </a:p>
          <a:p>
            <a:r>
              <a:rPr lang="en-US" sz="2400" dirty="0" smtClean="0"/>
              <a:t>Protect </a:t>
            </a:r>
            <a:r>
              <a:rPr lang="en-US" sz="2400" dirty="0"/>
              <a:t>your personal information. Passwords are never to be shared with anyone other than a parent or guardian. It is a good idea for parents and guardians to keep passwords to make sure you remain safe and secure. Just because you spend time with friends, doesn’t mean you have to follow everything they do. If they are doing something that doesn’t seem right, you should feel completely comfortable standing up for what you think is right.</a:t>
            </a:r>
          </a:p>
        </p:txBody>
      </p:sp>
    </p:spTree>
    <p:extLst>
      <p:ext uri="{BB962C8B-B14F-4D97-AF65-F5344CB8AC3E}">
        <p14:creationId xmlns:p14="http://schemas.microsoft.com/office/powerpoint/2010/main" val="3533799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457199" y="838200"/>
            <a:ext cx="25908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33399" y="896034"/>
            <a:ext cx="2438400" cy="646331"/>
          </a:xfrm>
          <a:prstGeom prst="rect">
            <a:avLst/>
          </a:prstGeom>
          <a:noFill/>
          <a:ln>
            <a:noFill/>
          </a:ln>
        </p:spPr>
        <p:txBody>
          <a:bodyPr wrap="square" rtlCol="0">
            <a:spAutoFit/>
          </a:bodyPr>
          <a:lstStyle/>
          <a:p>
            <a:r>
              <a:rPr lang="en-US" sz="36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2</a:t>
            </a:r>
            <a:r>
              <a:rPr lang="en-US" sz="36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36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3013501"/>
            <a:ext cx="6019800" cy="830997"/>
          </a:xfrm>
          <a:prstGeom prst="rect">
            <a:avLst/>
          </a:prstGeom>
        </p:spPr>
        <p:txBody>
          <a:bodyPr wrap="square">
            <a:spAutoFit/>
          </a:bodyPr>
          <a:lstStyle/>
          <a:p>
            <a:pPr lvl="0"/>
            <a:r>
              <a:rPr lang="en-US" sz="2400" dirty="0"/>
              <a:t>When you create passwords, you should make them easy to guess.  (True or False)</a:t>
            </a:r>
          </a:p>
        </p:txBody>
      </p:sp>
    </p:spTree>
    <p:extLst>
      <p:ext uri="{BB962C8B-B14F-4D97-AF65-F5344CB8AC3E}">
        <p14:creationId xmlns:p14="http://schemas.microsoft.com/office/powerpoint/2010/main" val="6745809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24</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533400" y="2691348"/>
            <a:ext cx="7924800" cy="3785652"/>
          </a:xfrm>
          <a:prstGeom prst="rect">
            <a:avLst/>
          </a:prstGeom>
        </p:spPr>
        <p:txBody>
          <a:bodyPr wrap="square">
            <a:spAutoFit/>
          </a:bodyPr>
          <a:lstStyle/>
          <a:p>
            <a:pPr lvl="0"/>
            <a:r>
              <a:rPr lang="en-US" sz="2400" dirty="0"/>
              <a:t>After a disagreement at school, a group of kids send </a:t>
            </a:r>
            <a:r>
              <a:rPr lang="en-US" sz="2400" dirty="0" err="1"/>
              <a:t>Jaedon</a:t>
            </a:r>
            <a:r>
              <a:rPr lang="en-US" sz="2400" dirty="0"/>
              <a:t> threatening messages on Facebook. What should he do? </a:t>
            </a:r>
          </a:p>
          <a:p>
            <a:r>
              <a:rPr lang="en-US" sz="2400" dirty="0"/>
              <a:t> </a:t>
            </a:r>
            <a:endParaRPr lang="en-US" sz="2400" dirty="0" smtClean="0"/>
          </a:p>
          <a:p>
            <a:pPr marL="457200" indent="-457200">
              <a:buAutoNum type="alphaUcPeriod"/>
            </a:pPr>
            <a:r>
              <a:rPr lang="en-US" sz="2400" dirty="0" smtClean="0"/>
              <a:t>Block </a:t>
            </a:r>
            <a:r>
              <a:rPr lang="en-US" sz="2400" dirty="0"/>
              <a:t>them from his </a:t>
            </a:r>
            <a:r>
              <a:rPr lang="en-US" sz="2400" dirty="0" smtClean="0"/>
              <a:t>page.</a:t>
            </a:r>
          </a:p>
          <a:p>
            <a:pPr marL="457200" indent="-457200">
              <a:buAutoNum type="alphaUcPeriod"/>
            </a:pPr>
            <a:endParaRPr lang="en-US" sz="2400" dirty="0" smtClean="0"/>
          </a:p>
          <a:p>
            <a:pPr marL="457200" indent="-457200">
              <a:buAutoNum type="alphaUcPeriod"/>
            </a:pPr>
            <a:r>
              <a:rPr lang="en-US" sz="2400" dirty="0" smtClean="0"/>
              <a:t>Keep </a:t>
            </a:r>
            <a:r>
              <a:rPr lang="en-US" sz="2400" dirty="0"/>
              <a:t>the emails and comments he </a:t>
            </a:r>
            <a:r>
              <a:rPr lang="en-US" sz="2400" dirty="0" smtClean="0"/>
              <a:t>receives.</a:t>
            </a:r>
          </a:p>
          <a:p>
            <a:pPr marL="457200" indent="-457200">
              <a:buAutoNum type="alphaUcPeriod"/>
            </a:pPr>
            <a:endParaRPr lang="en-US" sz="2400" dirty="0" smtClean="0"/>
          </a:p>
          <a:p>
            <a:pPr marL="457200" indent="-457200">
              <a:buAutoNum type="alphaUcPeriod"/>
            </a:pPr>
            <a:r>
              <a:rPr lang="en-US" sz="2400" dirty="0" smtClean="0"/>
              <a:t>Tell </a:t>
            </a:r>
            <a:r>
              <a:rPr lang="en-US" sz="2400" dirty="0"/>
              <a:t>his parents. </a:t>
            </a:r>
          </a:p>
          <a:p>
            <a:pPr marL="457200" indent="-457200">
              <a:buAutoNum type="alphaUcPeriod"/>
            </a:pPr>
            <a:endParaRPr lang="en-US" sz="2400" dirty="0" smtClean="0"/>
          </a:p>
          <a:p>
            <a:pPr marL="457200" indent="-457200">
              <a:buAutoNum type="alphaUcPeriod"/>
            </a:pPr>
            <a:r>
              <a:rPr lang="en-US" sz="2400" dirty="0" smtClean="0"/>
              <a:t>All </a:t>
            </a:r>
            <a:r>
              <a:rPr lang="en-US" sz="2400" dirty="0"/>
              <a:t>of the above.</a:t>
            </a:r>
          </a:p>
        </p:txBody>
      </p:sp>
    </p:spTree>
    <p:extLst>
      <p:ext uri="{BB962C8B-B14F-4D97-AF65-F5344CB8AC3E}">
        <p14:creationId xmlns:p14="http://schemas.microsoft.com/office/powerpoint/2010/main" val="24431057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24</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2667000"/>
            <a:ext cx="8077200" cy="2677656"/>
          </a:xfrm>
          <a:prstGeom prst="rect">
            <a:avLst/>
          </a:prstGeom>
        </p:spPr>
        <p:txBody>
          <a:bodyPr wrap="square">
            <a:spAutoFit/>
          </a:bodyPr>
          <a:lstStyle/>
          <a:p>
            <a:r>
              <a:rPr lang="en-US" sz="2400" dirty="0"/>
              <a:t>D</a:t>
            </a:r>
            <a:r>
              <a:rPr lang="en-US" sz="2400" dirty="0" smtClean="0"/>
              <a:t>. All of the above.</a:t>
            </a:r>
          </a:p>
          <a:p>
            <a:endParaRPr lang="en-US" sz="2400" dirty="0"/>
          </a:p>
          <a:p>
            <a:r>
              <a:rPr lang="en-US" sz="2400" dirty="0" smtClean="0"/>
              <a:t>If </a:t>
            </a:r>
            <a:r>
              <a:rPr lang="en-US" sz="2400" dirty="0"/>
              <a:t>someone is bullying or harassing you online, you should tell your parents or a trusted adult. Ignore and block the person and save all messages. Many websites, including Facebook, have ways to report the abuse and/or help you respond to messages that make you uncomfortable. </a:t>
            </a:r>
          </a:p>
        </p:txBody>
      </p:sp>
    </p:spTree>
    <p:extLst>
      <p:ext uri="{BB962C8B-B14F-4D97-AF65-F5344CB8AC3E}">
        <p14:creationId xmlns:p14="http://schemas.microsoft.com/office/powerpoint/2010/main" val="386397739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25</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914400" y="2967335"/>
            <a:ext cx="6629400" cy="1200329"/>
          </a:xfrm>
          <a:prstGeom prst="rect">
            <a:avLst/>
          </a:prstGeom>
        </p:spPr>
        <p:txBody>
          <a:bodyPr wrap="square">
            <a:spAutoFit/>
          </a:bodyPr>
          <a:lstStyle/>
          <a:p>
            <a:pPr lvl="0"/>
            <a:r>
              <a:rPr lang="en-US" sz="2400" dirty="0"/>
              <a:t>Creating a fake Facebook page for someone you know in your class, or for someone you don’t even know, is illegal. (True or False)</a:t>
            </a:r>
          </a:p>
        </p:txBody>
      </p:sp>
    </p:spTree>
    <p:extLst>
      <p:ext uri="{BB962C8B-B14F-4D97-AF65-F5344CB8AC3E}">
        <p14:creationId xmlns:p14="http://schemas.microsoft.com/office/powerpoint/2010/main" val="422642542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25</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2828836"/>
            <a:ext cx="6781800" cy="1200329"/>
          </a:xfrm>
          <a:prstGeom prst="rect">
            <a:avLst/>
          </a:prstGeom>
        </p:spPr>
        <p:txBody>
          <a:bodyPr wrap="square">
            <a:spAutoFit/>
          </a:bodyPr>
          <a:lstStyle/>
          <a:p>
            <a:r>
              <a:rPr lang="en-US" sz="2400" dirty="0"/>
              <a:t>TRUE.</a:t>
            </a:r>
            <a:r>
              <a:rPr lang="en-US" sz="2400" i="1" dirty="0"/>
              <a:t>  </a:t>
            </a:r>
            <a:r>
              <a:rPr lang="en-US" sz="2400" dirty="0"/>
              <a:t>Impersonating someone else online is one form of identity theft!  Penalties can be as high as $100,000 fine plus a minimum of ten years in prison.</a:t>
            </a:r>
            <a:r>
              <a:rPr lang="en-US" sz="2400" i="1" dirty="0"/>
              <a:t>   </a:t>
            </a:r>
            <a:endParaRPr lang="en-US" sz="2400" dirty="0"/>
          </a:p>
        </p:txBody>
      </p:sp>
    </p:spTree>
    <p:extLst>
      <p:ext uri="{BB962C8B-B14F-4D97-AF65-F5344CB8AC3E}">
        <p14:creationId xmlns:p14="http://schemas.microsoft.com/office/powerpoint/2010/main" val="297333741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26</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1066800" y="3105835"/>
            <a:ext cx="6781800" cy="830997"/>
          </a:xfrm>
          <a:prstGeom prst="rect">
            <a:avLst/>
          </a:prstGeom>
        </p:spPr>
        <p:txBody>
          <a:bodyPr wrap="square">
            <a:spAutoFit/>
          </a:bodyPr>
          <a:lstStyle/>
          <a:p>
            <a:r>
              <a:rPr lang="en-US" sz="2400" dirty="0" smtClean="0"/>
              <a:t>When you are connected to the Internet, you are responsible for your actions. (True or False)</a:t>
            </a:r>
            <a:endParaRPr lang="en-US" sz="2400" dirty="0"/>
          </a:p>
        </p:txBody>
      </p:sp>
    </p:spTree>
    <p:extLst>
      <p:ext uri="{BB962C8B-B14F-4D97-AF65-F5344CB8AC3E}">
        <p14:creationId xmlns:p14="http://schemas.microsoft.com/office/powerpoint/2010/main" val="25197388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48536"/>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26</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2797076"/>
            <a:ext cx="7391400" cy="2308324"/>
          </a:xfrm>
          <a:prstGeom prst="rect">
            <a:avLst/>
          </a:prstGeom>
        </p:spPr>
        <p:txBody>
          <a:bodyPr wrap="square">
            <a:spAutoFit/>
          </a:bodyPr>
          <a:lstStyle/>
          <a:p>
            <a:r>
              <a:rPr lang="en-US" sz="2400" dirty="0"/>
              <a:t>True.  Remember to STOP. THINK. CONNECT.  Make sure you have taken security precautions, understand the consequences of your actions and behaviors and enjoy the Internet. Remember, the Internet is a shared resource. When you are safer online, you make the Internet more secure for everyone!</a:t>
            </a:r>
          </a:p>
        </p:txBody>
      </p:sp>
    </p:spTree>
    <p:extLst>
      <p:ext uri="{BB962C8B-B14F-4D97-AF65-F5344CB8AC3E}">
        <p14:creationId xmlns:p14="http://schemas.microsoft.com/office/powerpoint/2010/main" val="227902942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27709"/>
            <a:ext cx="9144000" cy="6858000"/>
          </a:xfrm>
          <a:prstGeom prst="rect">
            <a:avLst/>
          </a:prstGeom>
        </p:spPr>
      </p:pic>
      <p:sp>
        <p:nvSpPr>
          <p:cNvPr id="4" name="TextBox 3"/>
          <p:cNvSpPr txBox="1"/>
          <p:nvPr/>
        </p:nvSpPr>
        <p:spPr>
          <a:xfrm>
            <a:off x="228600" y="2908518"/>
            <a:ext cx="8458200" cy="1384995"/>
          </a:xfrm>
          <a:prstGeom prst="rect">
            <a:avLst/>
          </a:prstGeom>
          <a:noFill/>
        </p:spPr>
        <p:txBody>
          <a:bodyPr wrap="square" rtlCol="0">
            <a:spAutoFit/>
          </a:bodyPr>
          <a:lstStyle/>
          <a:p>
            <a:pPr algn="ctr"/>
            <a:r>
              <a:rPr lang="en-US" sz="2800" b="1" dirty="0" smtClean="0">
                <a:solidFill>
                  <a:schemeClr val="accent1"/>
                </a:solidFill>
              </a:rPr>
              <a:t>The End</a:t>
            </a:r>
          </a:p>
          <a:p>
            <a:pPr algn="ctr"/>
            <a:endParaRPr lang="en-US" sz="2800" b="1" dirty="0" smtClean="0">
              <a:solidFill>
                <a:schemeClr val="accent1"/>
              </a:solidFill>
            </a:endParaRPr>
          </a:p>
          <a:p>
            <a:pPr algn="ctr"/>
            <a:r>
              <a:rPr lang="en-US" sz="2800" b="1" dirty="0" smtClean="0">
                <a:solidFill>
                  <a:schemeClr val="accent1"/>
                </a:solidFill>
              </a:rPr>
              <a:t>For more online safety tips, visit stopthinkconnect.org </a:t>
            </a:r>
            <a:endParaRPr lang="en-US" sz="2800" b="1" dirty="0">
              <a:solidFill>
                <a:schemeClr val="accent1"/>
              </a:solidFill>
            </a:endParaRPr>
          </a:p>
        </p:txBody>
      </p:sp>
    </p:spTree>
    <p:extLst>
      <p:ext uri="{BB962C8B-B14F-4D97-AF65-F5344CB8AC3E}">
        <p14:creationId xmlns:p14="http://schemas.microsoft.com/office/powerpoint/2010/main" val="4108409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762000" y="762000"/>
            <a:ext cx="2667000" cy="9144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2</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990600" y="2136339"/>
            <a:ext cx="6934200" cy="3807261"/>
          </a:xfrm>
          <a:prstGeom prst="rect">
            <a:avLst/>
          </a:prstGeom>
        </p:spPr>
        <p:txBody>
          <a:bodyPr wrap="square">
            <a:spAutoFit/>
          </a:bodyPr>
          <a:lstStyle/>
          <a:p>
            <a:r>
              <a:rPr lang="en-US" sz="2400" i="1" dirty="0"/>
              <a:t>FALSE.  </a:t>
            </a:r>
            <a:endParaRPr lang="en-US" sz="2400" i="1" dirty="0" smtClean="0"/>
          </a:p>
          <a:p>
            <a:endParaRPr lang="en-US" sz="2400" i="1" dirty="0"/>
          </a:p>
          <a:p>
            <a:r>
              <a:rPr lang="en-US" sz="2400" dirty="0" smtClean="0"/>
              <a:t>You </a:t>
            </a:r>
            <a:r>
              <a:rPr lang="en-US" sz="2400" dirty="0"/>
              <a:t>should create passwords or use passphrases (a group of words) that are easy to remember, </a:t>
            </a:r>
            <a:r>
              <a:rPr lang="en-US" sz="2400" u="sng" dirty="0"/>
              <a:t>BUT hard to guess</a:t>
            </a:r>
            <a:r>
              <a:rPr lang="en-US" sz="2400" dirty="0"/>
              <a:t>.  Make your passwords long, strong and unique by using a combination of upper and lowercase letters, numbers and symbols. Don’t use the same password for different accounts. Write your passwords down and keep them in a safe place away from your </a:t>
            </a:r>
            <a:r>
              <a:rPr lang="en-US" sz="2400" dirty="0" smtClean="0"/>
              <a:t>computer.</a:t>
            </a:r>
            <a:endParaRPr lang="en-US" sz="2400" dirty="0"/>
          </a:p>
        </p:txBody>
      </p:sp>
    </p:spTree>
    <p:extLst>
      <p:ext uri="{BB962C8B-B14F-4D97-AF65-F5344CB8AC3E}">
        <p14:creationId xmlns:p14="http://schemas.microsoft.com/office/powerpoint/2010/main" val="32942147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457199" y="838200"/>
            <a:ext cx="25908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33400" y="914400"/>
            <a:ext cx="2438400" cy="646331"/>
          </a:xfrm>
          <a:prstGeom prst="rect">
            <a:avLst/>
          </a:prstGeom>
          <a:noFill/>
          <a:ln>
            <a:noFill/>
          </a:ln>
        </p:spPr>
        <p:txBody>
          <a:bodyPr wrap="square" rtlCol="0">
            <a:spAutoFit/>
          </a:bodyPr>
          <a:lstStyle/>
          <a:p>
            <a:r>
              <a:rPr lang="en-US" sz="36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3</a:t>
            </a:r>
            <a:r>
              <a:rPr lang="en-US" sz="36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36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533399" y="2884944"/>
            <a:ext cx="7391400" cy="2308324"/>
          </a:xfrm>
          <a:prstGeom prst="rect">
            <a:avLst/>
          </a:prstGeom>
        </p:spPr>
        <p:txBody>
          <a:bodyPr wrap="square">
            <a:spAutoFit/>
          </a:bodyPr>
          <a:lstStyle/>
          <a:p>
            <a:pPr lvl="0"/>
            <a:r>
              <a:rPr lang="en-US" sz="2400" dirty="0"/>
              <a:t>Hector unlocks his smartphone and notices he has 12 apps that need to be updated. What should he do</a:t>
            </a:r>
            <a:r>
              <a:rPr lang="en-US" sz="2400" i="1" dirty="0"/>
              <a:t>? </a:t>
            </a:r>
            <a:endParaRPr lang="en-US" sz="2400" dirty="0"/>
          </a:p>
          <a:p>
            <a:r>
              <a:rPr lang="en-US" sz="2400" i="1" dirty="0"/>
              <a:t> </a:t>
            </a:r>
            <a:endParaRPr lang="en-US" sz="2400" dirty="0"/>
          </a:p>
          <a:p>
            <a:pPr marL="457200" indent="-457200">
              <a:buAutoNum type="alphaUcPeriod"/>
            </a:pPr>
            <a:r>
              <a:rPr lang="en-US" sz="2400" dirty="0" smtClean="0"/>
              <a:t>Ignore </a:t>
            </a:r>
            <a:r>
              <a:rPr lang="en-US" sz="2400" dirty="0"/>
              <a:t>the prompt to update </a:t>
            </a:r>
            <a:r>
              <a:rPr lang="en-US" sz="2400" dirty="0" smtClean="0"/>
              <a:t>.</a:t>
            </a:r>
            <a:endParaRPr lang="en-US" sz="2400" dirty="0"/>
          </a:p>
          <a:p>
            <a:pPr marL="457200" indent="-457200">
              <a:buAutoNum type="alphaUcPeriod"/>
            </a:pPr>
            <a:r>
              <a:rPr lang="en-US" sz="2400" dirty="0" smtClean="0"/>
              <a:t>Update </a:t>
            </a:r>
            <a:r>
              <a:rPr lang="en-US" sz="2400" dirty="0"/>
              <a:t>the apps. </a:t>
            </a:r>
          </a:p>
          <a:p>
            <a:r>
              <a:rPr lang="en-US" sz="2400" i="1" dirty="0"/>
              <a:t> </a:t>
            </a:r>
            <a:endParaRPr lang="en-US" sz="2400" dirty="0" smtClean="0"/>
          </a:p>
        </p:txBody>
      </p:sp>
    </p:spTree>
    <p:extLst>
      <p:ext uri="{BB962C8B-B14F-4D97-AF65-F5344CB8AC3E}">
        <p14:creationId xmlns:p14="http://schemas.microsoft.com/office/powerpoint/2010/main" val="1963098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62345" y="0"/>
            <a:ext cx="9144000" cy="6858000"/>
          </a:xfrm>
          <a:prstGeom prst="rect">
            <a:avLst/>
          </a:prstGeom>
        </p:spPr>
      </p:pic>
      <p:sp>
        <p:nvSpPr>
          <p:cNvPr id="7" name="Rounded Rectangle 6"/>
          <p:cNvSpPr/>
          <p:nvPr/>
        </p:nvSpPr>
        <p:spPr>
          <a:xfrm>
            <a:off x="838200" y="914400"/>
            <a:ext cx="24384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3</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TextBox 3"/>
          <p:cNvSpPr txBox="1"/>
          <p:nvPr/>
        </p:nvSpPr>
        <p:spPr>
          <a:xfrm>
            <a:off x="710045" y="2438400"/>
            <a:ext cx="7848600" cy="3046988"/>
          </a:xfrm>
          <a:prstGeom prst="rect">
            <a:avLst/>
          </a:prstGeom>
          <a:noFill/>
        </p:spPr>
        <p:txBody>
          <a:bodyPr wrap="square" rtlCol="0">
            <a:spAutoFit/>
          </a:bodyPr>
          <a:lstStyle/>
          <a:p>
            <a:pPr lvl="2"/>
            <a:endParaRPr lang="en-US" sz="2400" b="1" i="1" dirty="0" smtClean="0"/>
          </a:p>
          <a:p>
            <a:r>
              <a:rPr lang="en-US" sz="2400" i="1" dirty="0"/>
              <a:t> </a:t>
            </a:r>
            <a:r>
              <a:rPr lang="en-US" sz="2400" i="1" dirty="0" smtClean="0"/>
              <a:t>B. Update the apps. </a:t>
            </a:r>
          </a:p>
          <a:p>
            <a:pPr lvl="0"/>
            <a:endParaRPr lang="en-US" sz="2400" dirty="0" smtClean="0"/>
          </a:p>
          <a:p>
            <a:pPr lvl="0"/>
            <a:r>
              <a:rPr lang="en-US" sz="2400" dirty="0"/>
              <a:t>It’s important to Keep a Clean Machine. Keeping a Clean Machine means having the latest operating system, software, web browser, anti-virus protection and apps on your computer and mobile devices. You should also only have apps on your phone that you actually use. </a:t>
            </a:r>
            <a:endParaRPr lang="en-US" dirty="0"/>
          </a:p>
        </p:txBody>
      </p:sp>
    </p:spTree>
    <p:extLst>
      <p:ext uri="{BB962C8B-B14F-4D97-AF65-F5344CB8AC3E}">
        <p14:creationId xmlns:p14="http://schemas.microsoft.com/office/powerpoint/2010/main" val="2439384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457199" y="838200"/>
            <a:ext cx="25908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33400" y="914400"/>
            <a:ext cx="2438400" cy="646331"/>
          </a:xfrm>
          <a:prstGeom prst="rect">
            <a:avLst/>
          </a:prstGeom>
          <a:noFill/>
          <a:ln>
            <a:noFill/>
          </a:ln>
        </p:spPr>
        <p:txBody>
          <a:bodyPr wrap="square" rtlCol="0">
            <a:spAutoFit/>
          </a:bodyPr>
          <a:lstStyle/>
          <a:p>
            <a:r>
              <a:rPr lang="en-US" sz="36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4</a:t>
            </a:r>
            <a:r>
              <a:rPr lang="en-US" sz="36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36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8" name="Rectangle 7"/>
          <p:cNvSpPr/>
          <p:nvPr/>
        </p:nvSpPr>
        <p:spPr>
          <a:xfrm>
            <a:off x="838200" y="2690336"/>
            <a:ext cx="7467600" cy="1477328"/>
          </a:xfrm>
          <a:prstGeom prst="rect">
            <a:avLst/>
          </a:prstGeom>
        </p:spPr>
        <p:txBody>
          <a:bodyPr wrap="square">
            <a:spAutoFit/>
          </a:bodyPr>
          <a:lstStyle/>
          <a:p>
            <a:r>
              <a:rPr lang="en-US" i="1" dirty="0"/>
              <a:t> </a:t>
            </a:r>
            <a:endParaRPr lang="en-US" dirty="0"/>
          </a:p>
          <a:p>
            <a:pPr lvl="0"/>
            <a:r>
              <a:rPr lang="en-US" sz="2400" dirty="0"/>
              <a:t>You don’t have to worry when you visit your favorite sites, like Facebook and gaming sites, because they are safe from spyware, malware and other online threats. (True or False)</a:t>
            </a:r>
          </a:p>
        </p:txBody>
      </p:sp>
    </p:spTree>
    <p:extLst>
      <p:ext uri="{BB962C8B-B14F-4D97-AF65-F5344CB8AC3E}">
        <p14:creationId xmlns:p14="http://schemas.microsoft.com/office/powerpoint/2010/main" val="20284881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1633</TotalTime>
  <Words>2320</Words>
  <Application>Microsoft Office PowerPoint</Application>
  <PresentationFormat>On-screen Show (4:3)</PresentationFormat>
  <Paragraphs>213</Paragraphs>
  <Slides>56</Slides>
  <Notes>0</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lastModifiedBy>Emily</cp:lastModifiedBy>
  <cp:revision>23</cp:revision>
  <dcterms:created xsi:type="dcterms:W3CDTF">2013-08-29T16:31:08Z</dcterms:created>
  <dcterms:modified xsi:type="dcterms:W3CDTF">2013-09-18T01:20:26Z</dcterms:modified>
</cp:coreProperties>
</file>